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5"/>
  </p:notesMasterIdLst>
  <p:handoutMasterIdLst>
    <p:handoutMasterId r:id="rId66"/>
  </p:handoutMasterIdLst>
  <p:sldIdLst>
    <p:sldId id="2146846269" r:id="rId5"/>
    <p:sldId id="2146846270" r:id="rId6"/>
    <p:sldId id="2146846271" r:id="rId7"/>
    <p:sldId id="256" r:id="rId8"/>
    <p:sldId id="258" r:id="rId9"/>
    <p:sldId id="2146846267" r:id="rId10"/>
    <p:sldId id="313" r:id="rId11"/>
    <p:sldId id="259" r:id="rId12"/>
    <p:sldId id="294" r:id="rId13"/>
    <p:sldId id="315" r:id="rId14"/>
    <p:sldId id="295" r:id="rId15"/>
    <p:sldId id="316" r:id="rId16"/>
    <p:sldId id="2146846249" r:id="rId17"/>
    <p:sldId id="2146846242" r:id="rId18"/>
    <p:sldId id="300" r:id="rId19"/>
    <p:sldId id="301" r:id="rId20"/>
    <p:sldId id="317" r:id="rId21"/>
    <p:sldId id="306" r:id="rId22"/>
    <p:sldId id="302" r:id="rId23"/>
    <p:sldId id="272" r:id="rId24"/>
    <p:sldId id="273" r:id="rId25"/>
    <p:sldId id="274" r:id="rId26"/>
    <p:sldId id="312" r:id="rId27"/>
    <p:sldId id="309" r:id="rId28"/>
    <p:sldId id="307" r:id="rId29"/>
    <p:sldId id="303" r:id="rId30"/>
    <p:sldId id="2146846239" r:id="rId31"/>
    <p:sldId id="304" r:id="rId32"/>
    <p:sldId id="2146846250" r:id="rId33"/>
    <p:sldId id="305" r:id="rId34"/>
    <p:sldId id="319" r:id="rId35"/>
    <p:sldId id="320" r:id="rId36"/>
    <p:sldId id="318" r:id="rId37"/>
    <p:sldId id="2146846255" r:id="rId38"/>
    <p:sldId id="2146846254" r:id="rId39"/>
    <p:sldId id="296" r:id="rId40"/>
    <p:sldId id="2146846251" r:id="rId41"/>
    <p:sldId id="321" r:id="rId42"/>
    <p:sldId id="2146846252" r:id="rId43"/>
    <p:sldId id="2146846243" r:id="rId44"/>
    <p:sldId id="2146846244" r:id="rId45"/>
    <p:sldId id="2146846246" r:id="rId46"/>
    <p:sldId id="2146846245" r:id="rId47"/>
    <p:sldId id="263" r:id="rId48"/>
    <p:sldId id="265" r:id="rId49"/>
    <p:sldId id="267" r:id="rId50"/>
    <p:sldId id="268" r:id="rId51"/>
    <p:sldId id="269" r:id="rId52"/>
    <p:sldId id="2146846266" r:id="rId53"/>
    <p:sldId id="2146846247" r:id="rId54"/>
    <p:sldId id="2146846248" r:id="rId55"/>
    <p:sldId id="277" r:id="rId56"/>
    <p:sldId id="278" r:id="rId57"/>
    <p:sldId id="280" r:id="rId58"/>
    <p:sldId id="2146846268" r:id="rId59"/>
    <p:sldId id="2146846257" r:id="rId60"/>
    <p:sldId id="2146846258" r:id="rId61"/>
    <p:sldId id="2146846259" r:id="rId62"/>
    <p:sldId id="279" r:id="rId63"/>
    <p:sldId id="282" r:id="rId64"/>
  </p:sldIdLst>
  <p:sldSz cx="12192000" cy="6858000"/>
  <p:notesSz cx="7010400" cy="92964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954D13-7285-2B9A-21D4-3965984A0E16}" name="Becky Rettler" initials="BR" userId="S::becky.rettler@girlscoutsrv.org::7aad7ff4-8d66-4b96-850e-4269002920c2" providerId="AD"/>
  <p188:author id="{4BBE9268-BADC-E43B-28BA-EC2145666110}" name="Annie Crepeau" initials="AC" userId="S::annie.crepeau@girlscoutsrv.org::19df5144-1b79-49ed-bf39-e61ef5d44684" providerId="AD"/>
  <p188:author id="{358F4C6F-3BF4-4C1C-9FB8-E622EB9B9B31}" name="Kiana Erickson" initials="KE" userId="S::Kiana.Erickson@girlscoutsrv.org::ec144055-7f6f-4477-b68f-491c16720fbf" providerId="AD"/>
  <p188:author id="{AFE7737D-1470-4FE9-A7C5-430482B328E6}" name="Kiana Erickson" initials="KE" userId="S::kiana.erickson@girlscoutsrv.org::ec144055-7f6f-4477-b68f-491c16720fbf" providerId="AD"/>
  <p188:author id="{54B3D79B-26F8-1DB3-ADA6-391FC4D155DD}" name="Jennifer Gilbertson" initials="JG" userId="S::Jennifer.Gilbertson@girlscoutsrv.org::ef9f0b20-8081-4a96-9f90-c9723d0f1c3a" providerId="AD"/>
  <p188:author id="{3E1B189E-A6EA-044B-1B2B-0F38146B0F82}" name="Tammy Freese" initials="TF" userId="S::tammy.freese@girlscoutsrv.org::14393df6-8461-498f-bc7c-965fc858c3e8" providerId="AD"/>
  <p188:author id="{1E2488CB-62C6-246B-1ED3-47D601464ED8}" name="Jennifer Gilbertson" initials="JG" userId="S::jennifer.gilbertson@girlscoutsrv.org::ef9f0b20-8081-4a96-9f90-c9723d0f1c3a" providerId="AD"/>
  <p188:author id="{E975E6ED-9FAF-C0BA-E1F8-0D2E4B6B4275}" name="Rachel Horstman" initials="RH" userId="S::rachel.horstman@girlscoutsrv.org::e5406958-e48c-4210-823a-915048c4e9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88DC8"/>
    <a:srgbClr val="207E3E"/>
    <a:srgbClr val="7F6E76"/>
    <a:srgbClr val="9FBDBB"/>
    <a:srgbClr val="4D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C26D2-2EA1-4DB3-8235-1E976F46819D}" v="7234" dt="2024-12-10T17:26:52.635"/>
    <p1510:client id="{D77A3714-D851-427F-BB02-4F47504B3E75}" v="3" dt="2024-12-09T19:43:50.213"/>
    <p1510:client id="{DF027123-F0D6-4B75-89BB-6113D2D0C41A}" v="115" dt="2024-12-10T18:57:03.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3" Type="http://schemas.openxmlformats.org/officeDocument/2006/relationships/hyperlink" Target="https://rallyhood.com/317499" TargetMode="External"/><Relationship Id="rId2" Type="http://schemas.openxmlformats.org/officeDocument/2006/relationships/hyperlink" Target="https://rallyhood.com/303803" TargetMode="External"/><Relationship Id="rId1" Type="http://schemas.openxmlformats.org/officeDocument/2006/relationships/hyperlink" Target="https://rallyhood.com/125413" TargetMode="External"/><Relationship Id="rId6" Type="http://schemas.openxmlformats.org/officeDocument/2006/relationships/hyperlink" Target="https://rallyhood.com/317506" TargetMode="External"/><Relationship Id="rId5" Type="http://schemas.openxmlformats.org/officeDocument/2006/relationships/hyperlink" Target="https://rallyhood.com/316553" TargetMode="External"/><Relationship Id="rId4" Type="http://schemas.openxmlformats.org/officeDocument/2006/relationships/hyperlink" Target="https://rallyhood.com/316554" TargetMode="External"/></Relationships>
</file>

<file path=ppt/diagrams/_rels/data11.xml.rels><?xml version="1.0" encoding="UTF-8" standalone="yes"?>
<Relationships xmlns="http://schemas.openxmlformats.org/package/2006/relationships"><Relationship Id="rId3" Type="http://schemas.openxmlformats.org/officeDocument/2006/relationships/hyperlink" Target="https://rallyhood.com/317500" TargetMode="External"/><Relationship Id="rId2" Type="http://schemas.openxmlformats.org/officeDocument/2006/relationships/hyperlink" Target="https://rallyhood.com/317494" TargetMode="External"/><Relationship Id="rId1" Type="http://schemas.openxmlformats.org/officeDocument/2006/relationships/hyperlink" Target="https://rallyhood.com/316555" TargetMode="External"/><Relationship Id="rId5" Type="http://schemas.openxmlformats.org/officeDocument/2006/relationships/hyperlink" Target="https://rallyhood.com/317492" TargetMode="External"/><Relationship Id="rId4" Type="http://schemas.openxmlformats.org/officeDocument/2006/relationships/hyperlink" Target="https://rallyhood.com/316504"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s://nam04.safelinks.protection.outlook.com/?url=https%3A%2F%2Fwww.girlscoutsrv.org%2Fen%2Fmembers%2Ffor-volunteers%2Farticles%2Ftroop-cookie-manager-guidebook.html&amp;data=05%7C02%7CRachel.Horstman%40girlscoutsrv.org%7C91559a29fb134813997a08dd1888a00a%7C6ed14a07005e4117a48ba29402e822f1%7C0%7C0%7C638693697264963944%7CUnknown%7CTWFpbGZsb3d8eyJFbXB0eU1hcGkiOnRydWUsIlYiOiIwLjAuMDAwMCIsIlAiOiJXaW4zMiIsIkFOIjoiTWFpbCIsIldUIjoyfQ%3D%3D%7C0%7C%7C%7C&amp;sdata=eu%2FdzFRaoFUtSs%2FjZEcmV%2B1rSFJaSaCHrnCZ%2BlR%2Fkrg%3D&amp;reserved=0" TargetMode="External"/><Relationship Id="rId2" Type="http://schemas.openxmlformats.org/officeDocument/2006/relationships/hyperlink" Target="https://www.girlscoutsrv.org/content/dam/girlscoutsrv-redesign/documents/product-program/Troop%20Cookie%20Companion.pdf" TargetMode="External"/><Relationship Id="rId1" Type="http://schemas.openxmlformats.org/officeDocument/2006/relationships/hyperlink" Target="https://www.girlscoutsrv.org/en/members/for-girl-scouts-and-families/cookie-central.html" TargetMode="External"/><Relationship Id="rId6" Type="http://schemas.openxmlformats.org/officeDocument/2006/relationships/hyperlink" Target="https://www.girlscoutsrv.org/content/dam/girlscoutsrv-redesign/documents/product-program/Cookie%20Family%20Business%20Meeting%20Tip%20Sheet.pdf" TargetMode="External"/><Relationship Id="rId5" Type="http://schemas.openxmlformats.org/officeDocument/2006/relationships/hyperlink" Target="https://www.girlscoutsrv.org/content/dam/girlscoutsrv-redesign/documents/product-program/Cookie%20Family%20Business%20Meeting%20Presentation.pptx" TargetMode="External"/><Relationship Id="rId4" Type="http://schemas.openxmlformats.org/officeDocument/2006/relationships/hyperlink" Target="https://www.girlscoutsrv.org/content/dam/girlscoutsrv-redesign/documents/product-program/Cookie%20Booth%20Sales%20Guide.pdf"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https://www.girlscoutsrv.org/content/dam/girlscoutsrv-redesign/documents/product-program/Cookie%20Family%20Business%20Meeting%20Presentation.pdf" TargetMode="External"/><Relationship Id="rId13" Type="http://schemas.openxmlformats.org/officeDocument/2006/relationships/hyperlink" Target="https://nam04.safelinks.protection.outlook.com/?url=https%3A%2F%2Fwww.girlscoutsrv.org%2Fcontent%2Fdam%2Fgirlscoutsrv-redesign%2Fdocuments%2Fproduct-program%2FEasy%2520Baked%2520Cookie%2520Program%2520for%2520First%2520Year%2520Girl%2520Scouts.pdf&amp;data=05%7C02%7CRachel.Horstman%40girlscoutsrv.org%7Cd94f38cc300b4c6ad93308dd194b6845%7C6ed14a07005e4117a48ba29402e822f1%7C0%7C0%7C638694533861336369%7CUnknown%7CTWFpbGZsb3d8eyJFbXB0eU1hcGkiOnRydWUsIlYiOiIwLjAuMDAwMCIsIlAiOiJXaW4zMiIsIkFOIjoiTWFpbCIsIldUIjoyfQ%3D%3D%7C0%7C%7C%7C&amp;sdata=tYVegJ2SMaqwOP1bMDBZ7iT9HyJuIr1f6F6JOi%2BKfr4%3D&amp;reserved=0" TargetMode="External"/><Relationship Id="rId3" Type="http://schemas.openxmlformats.org/officeDocument/2006/relationships/hyperlink" Target="https://www.girlscoutsrv.org/en/members/for-volunteers/articles/troop-cookie-manager-guidebook.html" TargetMode="External"/><Relationship Id="rId7" Type="http://schemas.openxmlformats.org/officeDocument/2006/relationships/hyperlink" Target="https://www.girlscoutsrv.org/en/members/for-volunteers/articles/cookie-booth-sales.html" TargetMode="External"/><Relationship Id="rId12" Type="http://schemas.openxmlformats.org/officeDocument/2006/relationships/hyperlink" Target="https://docs.google.com/spreadsheets/d/1vqZwthqmMcx-JISLqhIMDQ5KC8-mRMCcjM7AbRXOBJI/edit?usp=sharing" TargetMode="External"/><Relationship Id="rId2" Type="http://schemas.openxmlformats.org/officeDocument/2006/relationships/hyperlink" Target="https://www.girlscoutsrv.org/en/members/for-volunteers/articles/the-cookie-press.html" TargetMode="External"/><Relationship Id="rId1" Type="http://schemas.openxmlformats.org/officeDocument/2006/relationships/hyperlink" Target="https://www.girlscoutsrv.org/en/members/for-girl-scouts-and-families/cookie-central.html" TargetMode="External"/><Relationship Id="rId6" Type="http://schemas.openxmlformats.org/officeDocument/2006/relationships/hyperlink" Target="https://www.girlscoutsrv.org/content/dam/girlscoutsrv-redesign/documents/product-program/Troop%20Cookie%20Companion.pdf" TargetMode="External"/><Relationship Id="rId11" Type="http://schemas.openxmlformats.org/officeDocument/2006/relationships/hyperlink" Target="https://docs.google.com/spreadsheets/d/1wL1osHGUlPJZxqMYIt4hVoQTBaJiR_W3jwYIf6GsYrE/edit?usp=sharing" TargetMode="External"/><Relationship Id="rId5" Type="http://schemas.openxmlformats.org/officeDocument/2006/relationships/hyperlink" Target="https://nam04.safelinks.protection.outlook.com/?url=https%3A%2F%2Fwww.girlscoutsrv.org%2Fen%2Fmembers%2Ffor-volunteers%2Farticles%2Ftroop-cookie-manager-guidebook.html&amp;data=05%7C02%7CRachel.Horstman%40girlscoutsrv.org%7C91559a29fb134813997a08dd1888a00a%7C6ed14a07005e4117a48ba29402e822f1%7C0%7C0%7C638693697264963944%7CUnknown%7CTWFpbGZsb3d8eyJFbXB0eU1hcGkiOnRydWUsIlYiOiIwLjAuMDAwMCIsIlAiOiJXaW4zMiIsIkFOIjoiTWFpbCIsIldUIjoyfQ%3D%3D%7C0%7C%7C%7C&amp;sdata=eu%2FdzFRaoFUtSs%2FjZEcmV%2B1rSFJaSaCHrnCZ%2BlR%2Fkrg%3D&amp;reserved=0" TargetMode="External"/><Relationship Id="rId10" Type="http://schemas.openxmlformats.org/officeDocument/2006/relationships/hyperlink" Target="https://forms.office.com/r/C4CBc0ynnJ" TargetMode="External"/><Relationship Id="rId4" Type="http://schemas.openxmlformats.org/officeDocument/2006/relationships/hyperlink" Target="https://nam04.safelinks.protection.outlook.com/?url=https%3A%2F%2Fwww.girlscoutsrv.org%2Fen%2Fmembers%2Ffor-volunteers%2Farticles%2Fcommunity-product-leader-guidebook.html&amp;data=05%7C02%7CRachel.Horstman%40girlscoutsrv.org%7C91559a29fb134813997a08dd1888a00a%7C6ed14a07005e4117a48ba29402e822f1%7C0%7C0%7C638693697264986363%7CUnknown%7CTWFpbGZsb3d8eyJFbXB0eU1hcGkiOnRydWUsIlYiOiIwLjAuMDAwMCIsIlAiOiJXaW4zMiIsIkFOIjoiTWFpbCIsIldUIjoyfQ%3D%3D%7C0%7C%7C%7C&amp;sdata=iTuycZY65z%2B5BerWSqkYyUbMadxcBxgXD1S3DRddPyU%3D&amp;reserved=0" TargetMode="External"/><Relationship Id="rId9" Type="http://schemas.openxmlformats.org/officeDocument/2006/relationships/hyperlink" Target="https://www.girlscoutsrv.org/content/dam/girlscoutsrv-redesign/documents/product-program/Cookie%20Family%20Business%20Meeting%20Tip%20Sheet.pdf"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ww.girlscoutsrv.org/en/members/for-girl-scouts-and-families/cookie-central.html" TargetMode="External"/></Relationships>
</file>

<file path=ppt/diagrams/_rels/data9.xml.rels><?xml version="1.0" encoding="UTF-8" standalone="yes"?>
<Relationships xmlns="http://schemas.openxmlformats.org/package/2006/relationships"><Relationship Id="rId8" Type="http://schemas.openxmlformats.org/officeDocument/2006/relationships/hyperlink" Target="https://www.cookiecalculator.org/" TargetMode="External"/><Relationship Id="rId3" Type="http://schemas.openxmlformats.org/officeDocument/2006/relationships/hyperlink" Target="https://digitalcookie.girlscouts.org/login" TargetMode="External"/><Relationship Id="rId7" Type="http://schemas.openxmlformats.org/officeDocument/2006/relationships/hyperlink" Target="mailto:ABCSmartCookieTechSupport@hearthsidefoods.com" TargetMode="External"/><Relationship Id="rId2" Type="http://schemas.openxmlformats.org/officeDocument/2006/relationships/hyperlink" Target="https://girlscoutsrv.app.box.com/s/td8u2h7fp8nrqrdczh7vlfou2as36c9n" TargetMode="External"/><Relationship Id="rId1" Type="http://schemas.openxmlformats.org/officeDocument/2006/relationships/hyperlink" Target="https://gslearn.litmos.com/account/Login" TargetMode="External"/><Relationship Id="rId6" Type="http://schemas.openxmlformats.org/officeDocument/2006/relationships/hyperlink" Target="https://www.girlscoutsrv.org/content/dam/girlscoutsrv-redesign/documents/product-program/Managing%20and%20Tracking%20Cookie%20Donations%20and%20Donated%20Cookie%20Booths%20-%20Cookie%20Program.pdf" TargetMode="External"/><Relationship Id="rId5" Type="http://schemas.openxmlformats.org/officeDocument/2006/relationships/hyperlink" Target="https://abcsmartcookies.com/" TargetMode="External"/><Relationship Id="rId4" Type="http://schemas.openxmlformats.org/officeDocument/2006/relationships/hyperlink" Target="https://www.girlscoutsrv.org/en/members/for-volunteers/articles/digital-cookie-guide-for-girl-scouts-and-families.html" TargetMode="External"/></Relationships>
</file>

<file path=ppt/diagrams/_rels/drawing10.xml.rels><?xml version="1.0" encoding="UTF-8" standalone="yes"?>
<Relationships xmlns="http://schemas.openxmlformats.org/package/2006/relationships"><Relationship Id="rId3" Type="http://schemas.openxmlformats.org/officeDocument/2006/relationships/hyperlink" Target="https://rallyhood.com/317499" TargetMode="External"/><Relationship Id="rId2" Type="http://schemas.openxmlformats.org/officeDocument/2006/relationships/hyperlink" Target="https://rallyhood.com/303803" TargetMode="External"/><Relationship Id="rId1" Type="http://schemas.openxmlformats.org/officeDocument/2006/relationships/hyperlink" Target="https://rallyhood.com/125413" TargetMode="External"/><Relationship Id="rId6" Type="http://schemas.openxmlformats.org/officeDocument/2006/relationships/hyperlink" Target="https://rallyhood.com/317506" TargetMode="External"/><Relationship Id="rId5" Type="http://schemas.openxmlformats.org/officeDocument/2006/relationships/hyperlink" Target="https://rallyhood.com/316553" TargetMode="External"/><Relationship Id="rId4" Type="http://schemas.openxmlformats.org/officeDocument/2006/relationships/hyperlink" Target="https://rallyhood.com/316554"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rallyhood.com/317500" TargetMode="External"/><Relationship Id="rId2" Type="http://schemas.openxmlformats.org/officeDocument/2006/relationships/hyperlink" Target="https://rallyhood.com/317494" TargetMode="External"/><Relationship Id="rId1" Type="http://schemas.openxmlformats.org/officeDocument/2006/relationships/hyperlink" Target="https://rallyhood.com/316555" TargetMode="External"/><Relationship Id="rId5" Type="http://schemas.openxmlformats.org/officeDocument/2006/relationships/hyperlink" Target="https://rallyhood.com/317492" TargetMode="External"/><Relationship Id="rId4" Type="http://schemas.openxmlformats.org/officeDocument/2006/relationships/hyperlink" Target="https://rallyhood.com/316504"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nam04.safelinks.protection.outlook.com/?url=https%3A%2F%2Fwww.girlscoutsrv.org%2Fen%2Fmembers%2Ffor-volunteers%2Farticles%2Ftroop-cookie-manager-guidebook.html&amp;data=05%7C02%7CRachel.Horstman%40girlscoutsrv.org%7C91559a29fb134813997a08dd1888a00a%7C6ed14a07005e4117a48ba29402e822f1%7C0%7C0%7C638693697264963944%7CUnknown%7CTWFpbGZsb3d8eyJFbXB0eU1hcGkiOnRydWUsIlYiOiIwLjAuMDAwMCIsIlAiOiJXaW4zMiIsIkFOIjoiTWFpbCIsIldUIjoyfQ%3D%3D%7C0%7C%7C%7C&amp;sdata=eu%2FdzFRaoFUtSs%2FjZEcmV%2B1rSFJaSaCHrnCZ%2BlR%2Fkrg%3D&amp;reserved=0" TargetMode="External"/><Relationship Id="rId2" Type="http://schemas.openxmlformats.org/officeDocument/2006/relationships/hyperlink" Target="https://www.girlscoutsrv.org/content/dam/girlscoutsrv-redesign/documents/product-program/Troop%20Cookie%20Companion.pdf" TargetMode="External"/><Relationship Id="rId1" Type="http://schemas.openxmlformats.org/officeDocument/2006/relationships/hyperlink" Target="https://www.girlscoutsrv.org/en/members/for-girl-scouts-and-families/cookie-central.html" TargetMode="External"/><Relationship Id="rId6" Type="http://schemas.openxmlformats.org/officeDocument/2006/relationships/hyperlink" Target="https://www.girlscoutsrv.org/content/dam/girlscoutsrv-redesign/documents/product-program/Cookie%20Family%20Business%20Meeting%20Tip%20Sheet.pdf" TargetMode="External"/><Relationship Id="rId5" Type="http://schemas.openxmlformats.org/officeDocument/2006/relationships/hyperlink" Target="https://www.girlscoutsrv.org/content/dam/girlscoutsrv-redesign/documents/product-program/Cookie%20Family%20Business%20Meeting%20Presentation.pptx" TargetMode="External"/><Relationship Id="rId4" Type="http://schemas.openxmlformats.org/officeDocument/2006/relationships/hyperlink" Target="https://www.girlscoutsrv.org/content/dam/girlscoutsrv-redesign/documents/product-program/Cookie%20Booth%20Sales%20Guide.pdf"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s://www.girlscoutsrv.org/content/dam/girlscoutsrv-redesign/documents/product-program/Cookie%20Family%20Business%20Meeting%20Tip%20Sheet.pdf" TargetMode="External"/><Relationship Id="rId3" Type="http://schemas.openxmlformats.org/officeDocument/2006/relationships/hyperlink" Target="https://nam04.safelinks.protection.outlook.com/?url=https%3A%2F%2Fwww.girlscoutsrv.org%2Fen%2Fmembers%2Ffor-volunteers%2Farticles%2Fcommunity-product-leader-guidebook.html&amp;data=05%7C02%7CRachel.Horstman%40girlscoutsrv.org%7C91559a29fb134813997a08dd1888a00a%7C6ed14a07005e4117a48ba29402e822f1%7C0%7C0%7C638693697264986363%7CUnknown%7CTWFpbGZsb3d8eyJFbXB0eU1hcGkiOnRydWUsIlYiOiIwLjAuMDAwMCIsIlAiOiJXaW4zMiIsIkFOIjoiTWFpbCIsIldUIjoyfQ%3D%3D%7C0%7C%7C%7C&amp;sdata=iTuycZY65z%2B5BerWSqkYyUbMadxcBxgXD1S3DRddPyU%3D&amp;reserved=0" TargetMode="External"/><Relationship Id="rId7" Type="http://schemas.openxmlformats.org/officeDocument/2006/relationships/hyperlink" Target="https://www.girlscoutsrv.org/content/dam/girlscoutsrv-redesign/documents/product-program/Cookie%20Family%20Business%20Meeting%20Presentation.pdf" TargetMode="External"/><Relationship Id="rId12" Type="http://schemas.openxmlformats.org/officeDocument/2006/relationships/hyperlink" Target="https://nam04.safelinks.protection.outlook.com/?url=https%3A%2F%2Fwww.girlscoutsrv.org%2Fcontent%2Fdam%2Fgirlscoutsrv-redesign%2Fdocuments%2Fproduct-program%2FEasy%2520Baked%2520Cookie%2520Program%2520for%2520First%2520Year%2520Girl%2520Scouts.pdf&amp;data=05%7C02%7CRachel.Horstman%40girlscoutsrv.org%7Cd94f38cc300b4c6ad93308dd194b6845%7C6ed14a07005e4117a48ba29402e822f1%7C0%7C0%7C638694533861336369%7CUnknown%7CTWFpbGZsb3d8eyJFbXB0eU1hcGkiOnRydWUsIlYiOiIwLjAuMDAwMCIsIlAiOiJXaW4zMiIsIkFOIjoiTWFpbCIsIldUIjoyfQ%3D%3D%7C0%7C%7C%7C&amp;sdata=tYVegJ2SMaqwOP1bMDBZ7iT9HyJuIr1f6F6JOi%2BKfr4%3D&amp;reserved=0" TargetMode="External"/><Relationship Id="rId2" Type="http://schemas.openxmlformats.org/officeDocument/2006/relationships/hyperlink" Target="https://www.girlscoutsrv.org/en/members/for-volunteers/articles/the-cookie-press.html" TargetMode="External"/><Relationship Id="rId1" Type="http://schemas.openxmlformats.org/officeDocument/2006/relationships/hyperlink" Target="https://www.girlscoutsrv.org/en/members/for-girl-scouts-and-families/cookie-central.html" TargetMode="External"/><Relationship Id="rId6" Type="http://schemas.openxmlformats.org/officeDocument/2006/relationships/hyperlink" Target="https://www.girlscoutsrv.org/en/members/for-volunteers/articles/cookie-booth-sales.html" TargetMode="External"/><Relationship Id="rId11" Type="http://schemas.openxmlformats.org/officeDocument/2006/relationships/hyperlink" Target="https://docs.google.com/spreadsheets/d/1vqZwthqmMcx-JISLqhIMDQ5KC8-mRMCcjM7AbRXOBJI/edit?usp=sharing" TargetMode="External"/><Relationship Id="rId5" Type="http://schemas.openxmlformats.org/officeDocument/2006/relationships/hyperlink" Target="https://www.girlscoutsrv.org/content/dam/girlscoutsrv-redesign/documents/product-program/Troop%20Cookie%20Companion.pdf" TargetMode="External"/><Relationship Id="rId10" Type="http://schemas.openxmlformats.org/officeDocument/2006/relationships/hyperlink" Target="https://docs.google.com/spreadsheets/d/1wL1osHGUlPJZxqMYIt4hVoQTBaJiR_W3jwYIf6GsYrE/edit?usp=sharing" TargetMode="External"/><Relationship Id="rId4" Type="http://schemas.openxmlformats.org/officeDocument/2006/relationships/hyperlink" Target="https://nam04.safelinks.protection.outlook.com/?url=https%3A%2F%2Fwww.girlscoutsrv.org%2Fen%2Fmembers%2Ffor-volunteers%2Farticles%2Ftroop-cookie-manager-guidebook.html&amp;data=05%7C02%7CRachel.Horstman%40girlscoutsrv.org%7C91559a29fb134813997a08dd1888a00a%7C6ed14a07005e4117a48ba29402e822f1%7C0%7C0%7C638693697264963944%7CUnknown%7CTWFpbGZsb3d8eyJFbXB0eU1hcGkiOnRydWUsIlYiOiIwLjAuMDAwMCIsIlAiOiJXaW4zMiIsIkFOIjoiTWFpbCIsIldUIjoyfQ%3D%3D%7C0%7C%7C%7C&amp;sdata=eu%2FdzFRaoFUtSs%2FjZEcmV%2B1rSFJaSaCHrnCZ%2BlR%2Fkrg%3D&amp;reserved=0" TargetMode="External"/><Relationship Id="rId9" Type="http://schemas.openxmlformats.org/officeDocument/2006/relationships/hyperlink" Target="https://forms.office.com/r/C4CBc0ynnJ"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ww.girlscoutsrv.org/en/members/for-girl-scouts-and-families/cookie-central.html" TargetMode="External"/></Relationships>
</file>

<file path=ppt/diagrams/_rels/drawing9.xml.rels><?xml version="1.0" encoding="UTF-8" standalone="yes"?>
<Relationships xmlns="http://schemas.openxmlformats.org/package/2006/relationships"><Relationship Id="rId8" Type="http://schemas.openxmlformats.org/officeDocument/2006/relationships/hyperlink" Target="mailto:ABCSmartCookieTechSupport@hearthsidefoods.com" TargetMode="External"/><Relationship Id="rId3" Type="http://schemas.openxmlformats.org/officeDocument/2006/relationships/hyperlink" Target="https://digitalcookie.girlscouts.org/login" TargetMode="External"/><Relationship Id="rId7" Type="http://schemas.openxmlformats.org/officeDocument/2006/relationships/hyperlink" Target="https://www.girlscoutsrv.org/content/dam/girlscoutsrv-redesign/documents/product-program/Managing%20and%20Tracking%20Cookie%20Donations%20and%20Donated%20Cookie%20Booths%20-%20Cookie%20Program.pdf" TargetMode="External"/><Relationship Id="rId2" Type="http://schemas.openxmlformats.org/officeDocument/2006/relationships/hyperlink" Target="https://girlscoutsrv.app.box.com/s/td8u2h7fp8nrqrdczh7vlfou2as36c9n" TargetMode="External"/><Relationship Id="rId1" Type="http://schemas.openxmlformats.org/officeDocument/2006/relationships/hyperlink" Target="https://gslearn.litmos.com/account/Login" TargetMode="External"/><Relationship Id="rId6" Type="http://schemas.openxmlformats.org/officeDocument/2006/relationships/hyperlink" Target="https://www.cookiecalculator.org/" TargetMode="External"/><Relationship Id="rId5" Type="http://schemas.openxmlformats.org/officeDocument/2006/relationships/hyperlink" Target="https://abcsmartcookies.com/" TargetMode="External"/><Relationship Id="rId4" Type="http://schemas.openxmlformats.org/officeDocument/2006/relationships/hyperlink" Target="https://www.girlscoutsrv.org/en/members/for-volunteers/articles/digital-cookie-guide-for-girl-scouts-and-families.html" TargetMode="Externa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50F75-C8CE-4D04-BE6E-1D91A6F2A6FB}" type="doc">
      <dgm:prSet loTypeId="urn:microsoft.com/office/officeart/2005/8/layout/hierarchy3" loCatId="hierarchy" qsTypeId="urn:microsoft.com/office/officeart/2005/8/quickstyle/simple2" qsCatId="simple" csTypeId="urn:microsoft.com/office/officeart/2005/8/colors/accent6_1" csCatId="accent6" phldr="1"/>
      <dgm:spPr/>
      <dgm:t>
        <a:bodyPr/>
        <a:lstStyle/>
        <a:p>
          <a:endParaRPr lang="en-US"/>
        </a:p>
      </dgm:t>
    </dgm:pt>
    <dgm:pt modelId="{2D73BF2E-F093-4101-94B0-C2A24AAAF7EB}">
      <dgm:prSet custT="1"/>
      <dgm:spPr/>
      <dgm:t>
        <a:bodyPr/>
        <a:lstStyle/>
        <a:p>
          <a:r>
            <a:rPr lang="en-US" sz="2200" i="1">
              <a:latin typeface="Girl Scout Display Light"/>
            </a:rPr>
            <a:t>Any</a:t>
          </a:r>
          <a:r>
            <a:rPr lang="en-US" sz="2200">
              <a:latin typeface="Girl Scout Display Light"/>
            </a:rPr>
            <a:t> donation can go towards </a:t>
          </a:r>
          <a:r>
            <a:rPr lang="en-US" sz="2200" b="1">
              <a:latin typeface="Girl Scout Display Light"/>
            </a:rPr>
            <a:t>Virtual Cookie Share </a:t>
          </a:r>
          <a:r>
            <a:rPr lang="en-US" sz="2200">
              <a:latin typeface="Girl Scout Display Light"/>
            </a:rPr>
            <a:t>(council inventory)</a:t>
          </a:r>
        </a:p>
      </dgm:t>
    </dgm:pt>
    <dgm:pt modelId="{533BA0B9-D13E-421B-BD70-C29FEF6D0ECF}" type="parTrans" cxnId="{BFF81E8D-2BC1-402E-A495-EE227A8AD6FD}">
      <dgm:prSet/>
      <dgm:spPr/>
      <dgm:t>
        <a:bodyPr/>
        <a:lstStyle/>
        <a:p>
          <a:endParaRPr lang="en-US"/>
        </a:p>
      </dgm:t>
    </dgm:pt>
    <dgm:pt modelId="{5AAFA9A3-E87C-4470-AA79-E80128761407}" type="sibTrans" cxnId="{BFF81E8D-2BC1-402E-A495-EE227A8AD6FD}">
      <dgm:prSet/>
      <dgm:spPr/>
      <dgm:t>
        <a:bodyPr/>
        <a:lstStyle/>
        <a:p>
          <a:endParaRPr lang="en-US"/>
        </a:p>
      </dgm:t>
    </dgm:pt>
    <dgm:pt modelId="{859F4F4C-3185-44C4-8633-1ED7CD81C073}">
      <dgm:prSet custT="1"/>
      <dgm:spPr/>
      <dgm:t>
        <a:bodyPr/>
        <a:lstStyle/>
        <a:p>
          <a:pPr rtl="0"/>
          <a:r>
            <a:rPr lang="en-US" sz="2200">
              <a:latin typeface="Girl Scout Display Light"/>
            </a:rPr>
            <a:t>Donations that </a:t>
          </a:r>
          <a:r>
            <a:rPr lang="en-US" sz="2200" b="1" i="1">
              <a:latin typeface="Girl Scout Display Light"/>
            </a:rPr>
            <a:t>ONLY</a:t>
          </a:r>
          <a:r>
            <a:rPr lang="en-US" sz="2200">
              <a:latin typeface="Girl Scout Display Light"/>
            </a:rPr>
            <a:t> go to </a:t>
          </a:r>
          <a:r>
            <a:rPr lang="en-US" sz="2200" b="1">
              <a:latin typeface="Girl Scout Display Light"/>
            </a:rPr>
            <a:t>Virtual Cookie Share </a:t>
          </a:r>
          <a:r>
            <a:rPr lang="en-US" sz="2200">
              <a:latin typeface="Girl Scout Display Light"/>
            </a:rPr>
            <a:t>(council inventory): </a:t>
          </a:r>
        </a:p>
      </dgm:t>
    </dgm:pt>
    <dgm:pt modelId="{0E541FDD-93CF-4A38-BE41-88D4BB5B7AA4}" type="parTrans" cxnId="{666F8974-D2E0-4215-90C4-8ACAB4877257}">
      <dgm:prSet/>
      <dgm:spPr/>
      <dgm:t>
        <a:bodyPr/>
        <a:lstStyle/>
        <a:p>
          <a:endParaRPr lang="en-US"/>
        </a:p>
      </dgm:t>
    </dgm:pt>
    <dgm:pt modelId="{3A746471-D961-44B4-9679-0805765F2848}" type="sibTrans" cxnId="{666F8974-D2E0-4215-90C4-8ACAB4877257}">
      <dgm:prSet/>
      <dgm:spPr/>
      <dgm:t>
        <a:bodyPr/>
        <a:lstStyle/>
        <a:p>
          <a:endParaRPr lang="en-US"/>
        </a:p>
      </dgm:t>
    </dgm:pt>
    <dgm:pt modelId="{6789A86A-F7E3-4154-BCC4-C02E35E1C4A8}">
      <dgm:prSet custT="1"/>
      <dgm:spPr/>
      <dgm:t>
        <a:bodyPr/>
        <a:lstStyle/>
        <a:p>
          <a:pPr rtl="0"/>
          <a:r>
            <a:rPr lang="en-US" sz="1800">
              <a:latin typeface="Girl Scout Display Light"/>
            </a:rPr>
            <a:t>Donations accepted from a </a:t>
          </a:r>
          <a:r>
            <a:rPr lang="en-US" sz="1800" b="1">
              <a:latin typeface="Girl Scout Display Light"/>
            </a:rPr>
            <a:t>digital cookie shipped-only order</a:t>
          </a:r>
        </a:p>
      </dgm:t>
    </dgm:pt>
    <dgm:pt modelId="{C41B3500-8E29-419C-9336-62C95185A484}" type="parTrans" cxnId="{6FAED762-C969-4B87-8BE7-A8B1BC9D55D7}">
      <dgm:prSet/>
      <dgm:spPr/>
      <dgm:t>
        <a:bodyPr/>
        <a:lstStyle/>
        <a:p>
          <a:endParaRPr lang="en-US"/>
        </a:p>
      </dgm:t>
    </dgm:pt>
    <dgm:pt modelId="{8574F7F5-7A0A-492E-A2B8-A53B86A4C4AD}" type="sibTrans" cxnId="{6FAED762-C969-4B87-8BE7-A8B1BC9D55D7}">
      <dgm:prSet/>
      <dgm:spPr/>
      <dgm:t>
        <a:bodyPr/>
        <a:lstStyle/>
        <a:p>
          <a:endParaRPr lang="en-US"/>
        </a:p>
      </dgm:t>
    </dgm:pt>
    <dgm:pt modelId="{76AFC490-DE73-4BEE-8C44-D7DA5D16E66F}">
      <dgm:prSet custT="1"/>
      <dgm:spPr/>
      <dgm:t>
        <a:bodyPr/>
        <a:lstStyle/>
        <a:p>
          <a:r>
            <a:rPr lang="en-US" sz="1800">
              <a:latin typeface="Girl Scout Display Light"/>
            </a:rPr>
            <a:t>Donations accepted from the </a:t>
          </a:r>
          <a:r>
            <a:rPr lang="en-US" sz="1800" b="1">
              <a:latin typeface="Girl Scout Display Light"/>
            </a:rPr>
            <a:t>troop’s booth pick up link. </a:t>
          </a:r>
        </a:p>
      </dgm:t>
    </dgm:pt>
    <dgm:pt modelId="{68B6347C-9690-406F-BBE1-973CA3FA4A85}" type="parTrans" cxnId="{F352E988-BBC1-49E6-985D-6BBE32105121}">
      <dgm:prSet/>
      <dgm:spPr/>
      <dgm:t>
        <a:bodyPr/>
        <a:lstStyle/>
        <a:p>
          <a:endParaRPr lang="en-US"/>
        </a:p>
      </dgm:t>
    </dgm:pt>
    <dgm:pt modelId="{A850447D-1A8A-4E9D-841A-D6FCC8CFFA08}" type="sibTrans" cxnId="{F352E988-BBC1-49E6-985D-6BBE32105121}">
      <dgm:prSet/>
      <dgm:spPr/>
      <dgm:t>
        <a:bodyPr/>
        <a:lstStyle/>
        <a:p>
          <a:endParaRPr lang="en-US"/>
        </a:p>
      </dgm:t>
    </dgm:pt>
    <dgm:pt modelId="{EA6302BA-9ED5-4D1D-9A11-352D23247277}">
      <dgm:prSet phldr="0"/>
      <dgm:spPr/>
      <dgm:t>
        <a:bodyPr/>
        <a:lstStyle/>
        <a:p>
          <a:pPr rtl="0"/>
          <a:r>
            <a:rPr lang="en-US" i="1">
              <a:latin typeface="Girl Scout Display Light"/>
              <a:cs typeface="Calibri"/>
            </a:rPr>
            <a:t>Most</a:t>
          </a:r>
          <a:r>
            <a:rPr lang="en-US">
              <a:latin typeface="Girl Scout Display Light"/>
              <a:cs typeface="Calibri"/>
            </a:rPr>
            <a:t> donations can go towards </a:t>
          </a:r>
          <a:r>
            <a:rPr lang="en-US" b="1">
              <a:latin typeface="Girl Scout Display Light"/>
              <a:cs typeface="Calibri"/>
            </a:rPr>
            <a:t>Tracked Cookie Share </a:t>
          </a:r>
          <a:r>
            <a:rPr lang="en-US">
              <a:latin typeface="Girl Scout Display Light"/>
              <a:cs typeface="Calibri"/>
            </a:rPr>
            <a:t>(troop inventory)</a:t>
          </a:r>
        </a:p>
      </dgm:t>
    </dgm:pt>
    <dgm:pt modelId="{113DAA7B-EBC0-43AE-9BF1-73D411E57121}" type="parTrans" cxnId="{D64D5F2E-07F9-4867-B642-D7B98F96C87C}">
      <dgm:prSet/>
      <dgm:spPr/>
      <dgm:t>
        <a:bodyPr/>
        <a:lstStyle/>
        <a:p>
          <a:endParaRPr lang="en-US"/>
        </a:p>
      </dgm:t>
    </dgm:pt>
    <dgm:pt modelId="{B3761E22-F47A-4791-A599-F10BC2B3ADB7}" type="sibTrans" cxnId="{D64D5F2E-07F9-4867-B642-D7B98F96C87C}">
      <dgm:prSet/>
      <dgm:spPr/>
      <dgm:t>
        <a:bodyPr/>
        <a:lstStyle/>
        <a:p>
          <a:endParaRPr lang="en-US"/>
        </a:p>
      </dgm:t>
    </dgm:pt>
    <dgm:pt modelId="{CBEFDF89-893F-495A-A50D-AABEF46FCE9F}" type="pres">
      <dgm:prSet presAssocID="{8ED50F75-C8CE-4D04-BE6E-1D91A6F2A6FB}" presName="diagram" presStyleCnt="0">
        <dgm:presLayoutVars>
          <dgm:chPref val="1"/>
          <dgm:dir/>
          <dgm:animOne val="branch"/>
          <dgm:animLvl val="lvl"/>
          <dgm:resizeHandles/>
        </dgm:presLayoutVars>
      </dgm:prSet>
      <dgm:spPr/>
    </dgm:pt>
    <dgm:pt modelId="{7E5045EC-E3CE-4D36-9226-D3471407E16C}" type="pres">
      <dgm:prSet presAssocID="{2D73BF2E-F093-4101-94B0-C2A24AAAF7EB}" presName="root" presStyleCnt="0"/>
      <dgm:spPr/>
    </dgm:pt>
    <dgm:pt modelId="{38CF7811-BF96-4C74-9EA8-86BEA09BBCC8}" type="pres">
      <dgm:prSet presAssocID="{2D73BF2E-F093-4101-94B0-C2A24AAAF7EB}" presName="rootComposite" presStyleCnt="0"/>
      <dgm:spPr/>
    </dgm:pt>
    <dgm:pt modelId="{2B25C8A1-3958-4F59-B1D8-5C084D38AD11}" type="pres">
      <dgm:prSet presAssocID="{2D73BF2E-F093-4101-94B0-C2A24AAAF7EB}" presName="rootText" presStyleLbl="node1" presStyleIdx="0" presStyleCnt="3" custScaleX="130495" custScaleY="199697" custLinFactX="47850" custLinFactNeighborX="100000" custLinFactNeighborY="212"/>
      <dgm:spPr/>
    </dgm:pt>
    <dgm:pt modelId="{944A6FC8-6BC7-4B80-A7A1-75424103D65A}" type="pres">
      <dgm:prSet presAssocID="{2D73BF2E-F093-4101-94B0-C2A24AAAF7EB}" presName="rootConnector" presStyleLbl="node1" presStyleIdx="0" presStyleCnt="3"/>
      <dgm:spPr/>
    </dgm:pt>
    <dgm:pt modelId="{D3179EC2-3AB3-4F68-B31F-EDFF6DF5EEAC}" type="pres">
      <dgm:prSet presAssocID="{2D73BF2E-F093-4101-94B0-C2A24AAAF7EB}" presName="childShape" presStyleCnt="0"/>
      <dgm:spPr/>
    </dgm:pt>
    <dgm:pt modelId="{D265F71B-9229-4C75-AE96-2E22E37F005B}" type="pres">
      <dgm:prSet presAssocID="{EA6302BA-9ED5-4D1D-9A11-352D23247277}" presName="root" presStyleCnt="0"/>
      <dgm:spPr/>
    </dgm:pt>
    <dgm:pt modelId="{81E14BD4-3D9D-4AB9-99A9-0255A539D929}" type="pres">
      <dgm:prSet presAssocID="{EA6302BA-9ED5-4D1D-9A11-352D23247277}" presName="rootComposite" presStyleCnt="0"/>
      <dgm:spPr/>
    </dgm:pt>
    <dgm:pt modelId="{252E65D0-D9CB-4EA3-BC46-1977E16735B3}" type="pres">
      <dgm:prSet presAssocID="{EA6302BA-9ED5-4D1D-9A11-352D23247277}" presName="rootText" presStyleLbl="node1" presStyleIdx="1" presStyleCnt="3" custScaleX="130706" custScaleY="199595" custLinFactX="-100000" custLinFactNeighborX="-104119" custLinFactNeighborY="-7924"/>
      <dgm:spPr/>
    </dgm:pt>
    <dgm:pt modelId="{133306BC-6B9F-4388-B370-87F33CDF3918}" type="pres">
      <dgm:prSet presAssocID="{EA6302BA-9ED5-4D1D-9A11-352D23247277}" presName="rootConnector" presStyleLbl="node1" presStyleIdx="1" presStyleCnt="3"/>
      <dgm:spPr/>
    </dgm:pt>
    <dgm:pt modelId="{D78099EF-8E33-4FFA-AC6E-84E56A1F4437}" type="pres">
      <dgm:prSet presAssocID="{EA6302BA-9ED5-4D1D-9A11-352D23247277}" presName="childShape" presStyleCnt="0"/>
      <dgm:spPr/>
    </dgm:pt>
    <dgm:pt modelId="{666ABCB4-828A-4AB8-8BA1-A36C5ED4EA8D}" type="pres">
      <dgm:prSet presAssocID="{859F4F4C-3185-44C4-8633-1ED7CD81C073}" presName="root" presStyleCnt="0"/>
      <dgm:spPr/>
    </dgm:pt>
    <dgm:pt modelId="{4A840C80-99D9-439D-932D-D2BAF6B18460}" type="pres">
      <dgm:prSet presAssocID="{859F4F4C-3185-44C4-8633-1ED7CD81C073}" presName="rootComposite" presStyleCnt="0"/>
      <dgm:spPr/>
    </dgm:pt>
    <dgm:pt modelId="{99239C8C-F184-409B-93FB-A12E9DD66C55}" type="pres">
      <dgm:prSet presAssocID="{859F4F4C-3185-44C4-8633-1ED7CD81C073}" presName="rootText" presStyleLbl="node1" presStyleIdx="2" presStyleCnt="3" custScaleX="134593" custScaleY="199697"/>
      <dgm:spPr/>
    </dgm:pt>
    <dgm:pt modelId="{B2D1560D-369D-406C-A369-C4546A91A72E}" type="pres">
      <dgm:prSet presAssocID="{859F4F4C-3185-44C4-8633-1ED7CD81C073}" presName="rootConnector" presStyleLbl="node1" presStyleIdx="2" presStyleCnt="3"/>
      <dgm:spPr/>
    </dgm:pt>
    <dgm:pt modelId="{72F912BA-8447-4300-9E37-9DBA1802409D}" type="pres">
      <dgm:prSet presAssocID="{859F4F4C-3185-44C4-8633-1ED7CD81C073}" presName="childShape" presStyleCnt="0"/>
      <dgm:spPr/>
    </dgm:pt>
    <dgm:pt modelId="{5740473E-3412-4FD9-9527-501AF033F4FF}" type="pres">
      <dgm:prSet presAssocID="{C41B3500-8E29-419C-9336-62C95185A484}" presName="Name13" presStyleLbl="parChTrans1D2" presStyleIdx="0" presStyleCnt="2"/>
      <dgm:spPr/>
    </dgm:pt>
    <dgm:pt modelId="{8AC51919-9582-4C4B-85A7-BE0E9BF5345A}" type="pres">
      <dgm:prSet presAssocID="{6789A86A-F7E3-4154-BCC4-C02E35E1C4A8}" presName="childText" presStyleLbl="bgAcc1" presStyleIdx="0" presStyleCnt="2" custScaleX="171245" custScaleY="162261">
        <dgm:presLayoutVars>
          <dgm:bulletEnabled val="1"/>
        </dgm:presLayoutVars>
      </dgm:prSet>
      <dgm:spPr/>
    </dgm:pt>
    <dgm:pt modelId="{DA129895-C72E-40C6-8BE7-6C9688691E84}" type="pres">
      <dgm:prSet presAssocID="{68B6347C-9690-406F-BBE1-973CA3FA4A85}" presName="Name13" presStyleLbl="parChTrans1D2" presStyleIdx="1" presStyleCnt="2"/>
      <dgm:spPr/>
    </dgm:pt>
    <dgm:pt modelId="{BD8F51FF-0C3B-46DE-81C7-8A06812B5F9C}" type="pres">
      <dgm:prSet presAssocID="{76AFC490-DE73-4BEE-8C44-D7DA5D16E66F}" presName="childText" presStyleLbl="bgAcc1" presStyleIdx="1" presStyleCnt="2" custScaleX="168634" custScaleY="184663">
        <dgm:presLayoutVars>
          <dgm:bulletEnabled val="1"/>
        </dgm:presLayoutVars>
      </dgm:prSet>
      <dgm:spPr/>
    </dgm:pt>
  </dgm:ptLst>
  <dgm:cxnLst>
    <dgm:cxn modelId="{D64D5F2E-07F9-4867-B642-D7B98F96C87C}" srcId="{8ED50F75-C8CE-4D04-BE6E-1D91A6F2A6FB}" destId="{EA6302BA-9ED5-4D1D-9A11-352D23247277}" srcOrd="1" destOrd="0" parTransId="{113DAA7B-EBC0-43AE-9BF1-73D411E57121}" sibTransId="{B3761E22-F47A-4791-A599-F10BC2B3ADB7}"/>
    <dgm:cxn modelId="{B3845632-E1B4-41E5-984F-359118DD288A}" type="presOf" srcId="{2D73BF2E-F093-4101-94B0-C2A24AAAF7EB}" destId="{2B25C8A1-3958-4F59-B1D8-5C084D38AD11}" srcOrd="0" destOrd="0" presId="urn:microsoft.com/office/officeart/2005/8/layout/hierarchy3"/>
    <dgm:cxn modelId="{B4C9793C-CC2F-4778-98C3-F630437ED933}" type="presOf" srcId="{859F4F4C-3185-44C4-8633-1ED7CD81C073}" destId="{B2D1560D-369D-406C-A369-C4546A91A72E}" srcOrd="1" destOrd="0" presId="urn:microsoft.com/office/officeart/2005/8/layout/hierarchy3"/>
    <dgm:cxn modelId="{A65C2C5C-398A-418A-92C0-7D1D7D2FFD9C}" type="presOf" srcId="{68B6347C-9690-406F-BBE1-973CA3FA4A85}" destId="{DA129895-C72E-40C6-8BE7-6C9688691E84}" srcOrd="0" destOrd="0" presId="urn:microsoft.com/office/officeart/2005/8/layout/hierarchy3"/>
    <dgm:cxn modelId="{6FAED762-C969-4B87-8BE7-A8B1BC9D55D7}" srcId="{859F4F4C-3185-44C4-8633-1ED7CD81C073}" destId="{6789A86A-F7E3-4154-BCC4-C02E35E1C4A8}" srcOrd="0" destOrd="0" parTransId="{C41B3500-8E29-419C-9336-62C95185A484}" sibTransId="{8574F7F5-7A0A-492E-A2B8-A53B86A4C4AD}"/>
    <dgm:cxn modelId="{F40F1573-AF33-486C-983F-F76604217BAA}" type="presOf" srcId="{EA6302BA-9ED5-4D1D-9A11-352D23247277}" destId="{252E65D0-D9CB-4EA3-BC46-1977E16735B3}" srcOrd="0" destOrd="0" presId="urn:microsoft.com/office/officeart/2005/8/layout/hierarchy3"/>
    <dgm:cxn modelId="{666F8974-D2E0-4215-90C4-8ACAB4877257}" srcId="{8ED50F75-C8CE-4D04-BE6E-1D91A6F2A6FB}" destId="{859F4F4C-3185-44C4-8633-1ED7CD81C073}" srcOrd="2" destOrd="0" parTransId="{0E541FDD-93CF-4A38-BE41-88D4BB5B7AA4}" sibTransId="{3A746471-D961-44B4-9679-0805765F2848}"/>
    <dgm:cxn modelId="{EF1AFA55-0A23-4505-A11E-8EFDD3536912}" type="presOf" srcId="{C41B3500-8E29-419C-9336-62C95185A484}" destId="{5740473E-3412-4FD9-9527-501AF033F4FF}" srcOrd="0" destOrd="0" presId="urn:microsoft.com/office/officeart/2005/8/layout/hierarchy3"/>
    <dgm:cxn modelId="{F352E988-BBC1-49E6-985D-6BBE32105121}" srcId="{859F4F4C-3185-44C4-8633-1ED7CD81C073}" destId="{76AFC490-DE73-4BEE-8C44-D7DA5D16E66F}" srcOrd="1" destOrd="0" parTransId="{68B6347C-9690-406F-BBE1-973CA3FA4A85}" sibTransId="{A850447D-1A8A-4E9D-841A-D6FCC8CFFA08}"/>
    <dgm:cxn modelId="{BFF81E8D-2BC1-402E-A495-EE227A8AD6FD}" srcId="{8ED50F75-C8CE-4D04-BE6E-1D91A6F2A6FB}" destId="{2D73BF2E-F093-4101-94B0-C2A24AAAF7EB}" srcOrd="0" destOrd="0" parTransId="{533BA0B9-D13E-421B-BD70-C29FEF6D0ECF}" sibTransId="{5AAFA9A3-E87C-4470-AA79-E80128761407}"/>
    <dgm:cxn modelId="{ADB146A6-A48C-4B36-B7DC-4371D91CF49B}" type="presOf" srcId="{859F4F4C-3185-44C4-8633-1ED7CD81C073}" destId="{99239C8C-F184-409B-93FB-A12E9DD66C55}" srcOrd="0" destOrd="0" presId="urn:microsoft.com/office/officeart/2005/8/layout/hierarchy3"/>
    <dgm:cxn modelId="{C4639DAC-C1CF-499A-89AE-387CB992E742}" type="presOf" srcId="{8ED50F75-C8CE-4D04-BE6E-1D91A6F2A6FB}" destId="{CBEFDF89-893F-495A-A50D-AABEF46FCE9F}" srcOrd="0" destOrd="0" presId="urn:microsoft.com/office/officeart/2005/8/layout/hierarchy3"/>
    <dgm:cxn modelId="{637B65BB-9B50-4CAC-9E81-A266938F1A5C}" type="presOf" srcId="{EA6302BA-9ED5-4D1D-9A11-352D23247277}" destId="{133306BC-6B9F-4388-B370-87F33CDF3918}" srcOrd="1" destOrd="0" presId="urn:microsoft.com/office/officeart/2005/8/layout/hierarchy3"/>
    <dgm:cxn modelId="{0D683EC4-3DC5-4B3F-9287-9AC16F35BFB6}" type="presOf" srcId="{76AFC490-DE73-4BEE-8C44-D7DA5D16E66F}" destId="{BD8F51FF-0C3B-46DE-81C7-8A06812B5F9C}" srcOrd="0" destOrd="0" presId="urn:microsoft.com/office/officeart/2005/8/layout/hierarchy3"/>
    <dgm:cxn modelId="{C5C71AEE-62C5-40DB-81E1-EF70EEC5ED48}" type="presOf" srcId="{2D73BF2E-F093-4101-94B0-C2A24AAAF7EB}" destId="{944A6FC8-6BC7-4B80-A7A1-75424103D65A}" srcOrd="1" destOrd="0" presId="urn:microsoft.com/office/officeart/2005/8/layout/hierarchy3"/>
    <dgm:cxn modelId="{15DF34EE-898E-4D69-8388-68D7E57B4242}" type="presOf" srcId="{6789A86A-F7E3-4154-BCC4-C02E35E1C4A8}" destId="{8AC51919-9582-4C4B-85A7-BE0E9BF5345A}" srcOrd="0" destOrd="0" presId="urn:microsoft.com/office/officeart/2005/8/layout/hierarchy3"/>
    <dgm:cxn modelId="{1F62736A-3FBD-4E8B-A270-DAD29E7692ED}" type="presParOf" srcId="{CBEFDF89-893F-495A-A50D-AABEF46FCE9F}" destId="{7E5045EC-E3CE-4D36-9226-D3471407E16C}" srcOrd="0" destOrd="0" presId="urn:microsoft.com/office/officeart/2005/8/layout/hierarchy3"/>
    <dgm:cxn modelId="{932E1AE0-463C-40A1-BD20-30E6FCEB63C2}" type="presParOf" srcId="{7E5045EC-E3CE-4D36-9226-D3471407E16C}" destId="{38CF7811-BF96-4C74-9EA8-86BEA09BBCC8}" srcOrd="0" destOrd="0" presId="urn:microsoft.com/office/officeart/2005/8/layout/hierarchy3"/>
    <dgm:cxn modelId="{FC925E7D-B1EC-44C6-957A-469A57A1326B}" type="presParOf" srcId="{38CF7811-BF96-4C74-9EA8-86BEA09BBCC8}" destId="{2B25C8A1-3958-4F59-B1D8-5C084D38AD11}" srcOrd="0" destOrd="0" presId="urn:microsoft.com/office/officeart/2005/8/layout/hierarchy3"/>
    <dgm:cxn modelId="{9F5E190B-A0B1-496E-99A3-7C2F74F265A0}" type="presParOf" srcId="{38CF7811-BF96-4C74-9EA8-86BEA09BBCC8}" destId="{944A6FC8-6BC7-4B80-A7A1-75424103D65A}" srcOrd="1" destOrd="0" presId="urn:microsoft.com/office/officeart/2005/8/layout/hierarchy3"/>
    <dgm:cxn modelId="{C9B9643B-6729-4815-8D75-6677C401C6A6}" type="presParOf" srcId="{7E5045EC-E3CE-4D36-9226-D3471407E16C}" destId="{D3179EC2-3AB3-4F68-B31F-EDFF6DF5EEAC}" srcOrd="1" destOrd="0" presId="urn:microsoft.com/office/officeart/2005/8/layout/hierarchy3"/>
    <dgm:cxn modelId="{9790EF51-64DD-4B3E-840E-19ED6BDA7553}" type="presParOf" srcId="{CBEFDF89-893F-495A-A50D-AABEF46FCE9F}" destId="{D265F71B-9229-4C75-AE96-2E22E37F005B}" srcOrd="1" destOrd="0" presId="urn:microsoft.com/office/officeart/2005/8/layout/hierarchy3"/>
    <dgm:cxn modelId="{2CA9EFC8-D927-472D-892B-1B0F0B257C60}" type="presParOf" srcId="{D265F71B-9229-4C75-AE96-2E22E37F005B}" destId="{81E14BD4-3D9D-4AB9-99A9-0255A539D929}" srcOrd="0" destOrd="0" presId="urn:microsoft.com/office/officeart/2005/8/layout/hierarchy3"/>
    <dgm:cxn modelId="{ED61C130-E20D-4E18-A792-E34835432C49}" type="presParOf" srcId="{81E14BD4-3D9D-4AB9-99A9-0255A539D929}" destId="{252E65D0-D9CB-4EA3-BC46-1977E16735B3}" srcOrd="0" destOrd="0" presId="urn:microsoft.com/office/officeart/2005/8/layout/hierarchy3"/>
    <dgm:cxn modelId="{8226ABC9-9735-4312-A081-BBE2CC5D5963}" type="presParOf" srcId="{81E14BD4-3D9D-4AB9-99A9-0255A539D929}" destId="{133306BC-6B9F-4388-B370-87F33CDF3918}" srcOrd="1" destOrd="0" presId="urn:microsoft.com/office/officeart/2005/8/layout/hierarchy3"/>
    <dgm:cxn modelId="{D681A855-D3FE-438E-8022-D96B5E61B822}" type="presParOf" srcId="{D265F71B-9229-4C75-AE96-2E22E37F005B}" destId="{D78099EF-8E33-4FFA-AC6E-84E56A1F4437}" srcOrd="1" destOrd="0" presId="urn:microsoft.com/office/officeart/2005/8/layout/hierarchy3"/>
    <dgm:cxn modelId="{E66CEECF-EB0E-4C3C-B8D3-D836CFDF9F6A}" type="presParOf" srcId="{CBEFDF89-893F-495A-A50D-AABEF46FCE9F}" destId="{666ABCB4-828A-4AB8-8BA1-A36C5ED4EA8D}" srcOrd="2" destOrd="0" presId="urn:microsoft.com/office/officeart/2005/8/layout/hierarchy3"/>
    <dgm:cxn modelId="{51C3BEF4-FEDB-4567-8AD1-A253FA177CD9}" type="presParOf" srcId="{666ABCB4-828A-4AB8-8BA1-A36C5ED4EA8D}" destId="{4A840C80-99D9-439D-932D-D2BAF6B18460}" srcOrd="0" destOrd="0" presId="urn:microsoft.com/office/officeart/2005/8/layout/hierarchy3"/>
    <dgm:cxn modelId="{0EE6AD68-6E95-4E0C-AF43-DA44F0F85016}" type="presParOf" srcId="{4A840C80-99D9-439D-932D-D2BAF6B18460}" destId="{99239C8C-F184-409B-93FB-A12E9DD66C55}" srcOrd="0" destOrd="0" presId="urn:microsoft.com/office/officeart/2005/8/layout/hierarchy3"/>
    <dgm:cxn modelId="{C67DE8F2-E8E7-40CD-9D1D-DA2FE6605039}" type="presParOf" srcId="{4A840C80-99D9-439D-932D-D2BAF6B18460}" destId="{B2D1560D-369D-406C-A369-C4546A91A72E}" srcOrd="1" destOrd="0" presId="urn:microsoft.com/office/officeart/2005/8/layout/hierarchy3"/>
    <dgm:cxn modelId="{743FA4DC-ED60-483B-9DD8-DF6ABA36F116}" type="presParOf" srcId="{666ABCB4-828A-4AB8-8BA1-A36C5ED4EA8D}" destId="{72F912BA-8447-4300-9E37-9DBA1802409D}" srcOrd="1" destOrd="0" presId="urn:microsoft.com/office/officeart/2005/8/layout/hierarchy3"/>
    <dgm:cxn modelId="{DB969A56-6CD9-4770-B309-44C1BE31A819}" type="presParOf" srcId="{72F912BA-8447-4300-9E37-9DBA1802409D}" destId="{5740473E-3412-4FD9-9527-501AF033F4FF}" srcOrd="0" destOrd="0" presId="urn:microsoft.com/office/officeart/2005/8/layout/hierarchy3"/>
    <dgm:cxn modelId="{0D33EFDB-29B4-421E-B750-A17621D3C3FD}" type="presParOf" srcId="{72F912BA-8447-4300-9E37-9DBA1802409D}" destId="{8AC51919-9582-4C4B-85A7-BE0E9BF5345A}" srcOrd="1" destOrd="0" presId="urn:microsoft.com/office/officeart/2005/8/layout/hierarchy3"/>
    <dgm:cxn modelId="{1E286FFA-3CDC-49D4-B24D-D7F06BCFCDA5}" type="presParOf" srcId="{72F912BA-8447-4300-9E37-9DBA1802409D}" destId="{DA129895-C72E-40C6-8BE7-6C9688691E84}" srcOrd="2" destOrd="0" presId="urn:microsoft.com/office/officeart/2005/8/layout/hierarchy3"/>
    <dgm:cxn modelId="{98E3EF79-D3B0-40A1-AC52-13BC35A4BAE0}" type="presParOf" srcId="{72F912BA-8447-4300-9E37-9DBA1802409D}" destId="{BD8F51FF-0C3B-46DE-81C7-8A06812B5F9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A0D39A-CF8B-4340-A3B8-23647C96C869}"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n-US"/>
        </a:p>
      </dgm:t>
    </dgm:pt>
    <dgm:pt modelId="{4CE77B17-D7E0-4BA4-BFE1-21C81AC8083A}">
      <dgm:prSet/>
      <dgm:spPr/>
      <dgm:t>
        <a:bodyPr/>
        <a:lstStyle/>
        <a:p>
          <a:r>
            <a:rPr lang="en-US" b="0" i="0">
              <a:solidFill>
                <a:schemeClr val="accent1">
                  <a:lumMod val="20000"/>
                  <a:lumOff val="80000"/>
                </a:schemeClr>
              </a:solidFill>
              <a:latin typeface="Georgia"/>
              <a:hlinkClick xmlns:r="http://schemas.openxmlformats.org/officeDocument/2006/relationships" r:id="rId1">
                <a:extLst>
                  <a:ext uri="{A12FA001-AC4F-418D-AE19-62706E023703}">
                    <ahyp:hlinkClr xmlns:ahyp="http://schemas.microsoft.com/office/drawing/2018/hyperlinkcolor" val="tx"/>
                  </a:ext>
                </a:extLst>
              </a:hlinkClick>
            </a:rPr>
            <a:t>Council Wide Community Product Leaders – GSRV Rally</a:t>
          </a:r>
          <a:endParaRPr lang="en-US">
            <a:solidFill>
              <a:schemeClr val="accent1">
                <a:lumMod val="20000"/>
                <a:lumOff val="80000"/>
              </a:schemeClr>
            </a:solidFill>
            <a:latin typeface="Georgia"/>
          </a:endParaRPr>
        </a:p>
      </dgm:t>
    </dgm:pt>
    <dgm:pt modelId="{93E0EECA-1334-4668-9967-B2EAF37B795C}" type="parTrans" cxnId="{2AE75D07-6530-41F7-84D8-1FC0AE06D2F0}">
      <dgm:prSet/>
      <dgm:spPr/>
      <dgm:t>
        <a:bodyPr/>
        <a:lstStyle/>
        <a:p>
          <a:endParaRPr lang="en-US"/>
        </a:p>
      </dgm:t>
    </dgm:pt>
    <dgm:pt modelId="{F90DDEE2-EEDC-436E-A633-9FBD0BB217C2}" type="sibTrans" cxnId="{2AE75D07-6530-41F7-84D8-1FC0AE06D2F0}">
      <dgm:prSet/>
      <dgm:spPr/>
      <dgm:t>
        <a:bodyPr/>
        <a:lstStyle/>
        <a:p>
          <a:endParaRPr lang="en-US"/>
        </a:p>
      </dgm:t>
    </dgm:pt>
    <dgm:pt modelId="{483DD9AF-228F-4CED-BA14-0972FB0D9C36}">
      <dgm:prSet/>
      <dgm:spPr/>
      <dgm:t>
        <a:bodyPr/>
        <a:lstStyle/>
        <a:p>
          <a:r>
            <a:rPr lang="en-US" b="0" i="0">
              <a:solidFill>
                <a:schemeClr val="accent1">
                  <a:lumMod val="20000"/>
                  <a:lumOff val="80000"/>
                </a:schemeClr>
              </a:solidFill>
              <a:latin typeface="Georgia"/>
              <a:hlinkClick xmlns:r="http://schemas.openxmlformats.org/officeDocument/2006/relationships" r:id="rId2">
                <a:extLst>
                  <a:ext uri="{A12FA001-AC4F-418D-AE19-62706E023703}">
                    <ahyp:hlinkClr xmlns:ahyp="http://schemas.microsoft.com/office/drawing/2018/hyperlinkcolor" val="tx"/>
                  </a:ext>
                </a:extLst>
              </a:hlinkClick>
            </a:rPr>
            <a:t>Council Wide Troop Product Program Volunteers - GSRV Rally</a:t>
          </a:r>
          <a:endParaRPr lang="en-US">
            <a:solidFill>
              <a:schemeClr val="accent1">
                <a:lumMod val="20000"/>
                <a:lumOff val="80000"/>
              </a:schemeClr>
            </a:solidFill>
            <a:latin typeface="Georgia"/>
          </a:endParaRPr>
        </a:p>
      </dgm:t>
    </dgm:pt>
    <dgm:pt modelId="{E0440CA2-FE2E-4637-9EC8-568D5C0723D6}" type="parTrans" cxnId="{6C182C06-044A-4E5E-89F3-3025977BC4BC}">
      <dgm:prSet/>
      <dgm:spPr/>
      <dgm:t>
        <a:bodyPr/>
        <a:lstStyle/>
        <a:p>
          <a:endParaRPr lang="en-US"/>
        </a:p>
      </dgm:t>
    </dgm:pt>
    <dgm:pt modelId="{72317A95-6A56-4378-AB24-DFA270E1CE0A}" type="sibTrans" cxnId="{6C182C06-044A-4E5E-89F3-3025977BC4BC}">
      <dgm:prSet/>
      <dgm:spPr/>
      <dgm:t>
        <a:bodyPr/>
        <a:lstStyle/>
        <a:p>
          <a:endParaRPr lang="en-US"/>
        </a:p>
      </dgm:t>
    </dgm:pt>
    <dgm:pt modelId="{C0F93652-FF46-41D6-BC30-F94B46FFE845}">
      <dgm:prSet/>
      <dgm:spPr/>
      <dgm:t>
        <a:bodyPr/>
        <a:lstStyle/>
        <a:p>
          <a:r>
            <a:rPr lang="en-US">
              <a:latin typeface="Georgia"/>
            </a:rPr>
            <a:t>Rallyhood Cookie Swaps:</a:t>
          </a:r>
        </a:p>
      </dgm:t>
    </dgm:pt>
    <dgm:pt modelId="{F89FE03F-F044-4B89-9C0D-EB9EB0BCEA9D}" type="parTrans" cxnId="{F5EC90CF-8D48-41AF-B7B6-E7B6F0117040}">
      <dgm:prSet/>
      <dgm:spPr/>
      <dgm:t>
        <a:bodyPr/>
        <a:lstStyle/>
        <a:p>
          <a:endParaRPr lang="en-US"/>
        </a:p>
      </dgm:t>
    </dgm:pt>
    <dgm:pt modelId="{0B008A2A-6C8D-4A44-B703-5C33929AB330}" type="sibTrans" cxnId="{F5EC90CF-8D48-41AF-B7B6-E7B6F0117040}">
      <dgm:prSet/>
      <dgm:spPr/>
      <dgm:t>
        <a:bodyPr/>
        <a:lstStyle/>
        <a:p>
          <a:endParaRPr lang="en-US"/>
        </a:p>
      </dgm:t>
    </dgm:pt>
    <dgm:pt modelId="{8A7EEF05-3820-4A6F-9A2F-BF2896C90AE2}">
      <dgm:prSet custT="1"/>
      <dgm:spPr/>
      <dgm:t>
        <a:bodyPr/>
        <a:lstStyle/>
        <a:p>
          <a:r>
            <a:rPr lang="en-US" sz="2000">
              <a:latin typeface="Georgia"/>
              <a:hlinkClick xmlns:r="http://schemas.openxmlformats.org/officeDocument/2006/relationships" r:id="rId3"/>
            </a:rPr>
            <a:t>Central Regional</a:t>
          </a:r>
          <a:endParaRPr lang="en-US" sz="2000">
            <a:latin typeface="Georgia"/>
          </a:endParaRPr>
        </a:p>
      </dgm:t>
    </dgm:pt>
    <dgm:pt modelId="{D300B6C4-4EA1-47C9-9D2A-E372CFB88C68}" type="parTrans" cxnId="{F4304D87-8FDE-4607-BECB-85305B4FB432}">
      <dgm:prSet/>
      <dgm:spPr/>
      <dgm:t>
        <a:bodyPr/>
        <a:lstStyle/>
        <a:p>
          <a:endParaRPr lang="en-US"/>
        </a:p>
      </dgm:t>
    </dgm:pt>
    <dgm:pt modelId="{07EC7C99-DDD0-4825-8B20-60251CFCDC50}" type="sibTrans" cxnId="{F4304D87-8FDE-4607-BECB-85305B4FB432}">
      <dgm:prSet/>
      <dgm:spPr/>
      <dgm:t>
        <a:bodyPr/>
        <a:lstStyle/>
        <a:p>
          <a:endParaRPr lang="en-US"/>
        </a:p>
      </dgm:t>
    </dgm:pt>
    <dgm:pt modelId="{85F27DA2-4DB6-4063-87AC-991E379C2710}">
      <dgm:prSet custT="1"/>
      <dgm:spPr/>
      <dgm:t>
        <a:bodyPr/>
        <a:lstStyle/>
        <a:p>
          <a:r>
            <a:rPr lang="en-US" sz="2000">
              <a:latin typeface="Georgia"/>
            </a:rPr>
            <a:t>Hutchinson, New Ulm, New Prague, Mankato, Blue Earth, surrounding areas</a:t>
          </a:r>
        </a:p>
      </dgm:t>
    </dgm:pt>
    <dgm:pt modelId="{D92C2F88-F768-46AA-ABBB-80A0724D71F0}" type="parTrans" cxnId="{1730B52B-4FC3-404A-A34E-6D26702D31F3}">
      <dgm:prSet/>
      <dgm:spPr/>
      <dgm:t>
        <a:bodyPr/>
        <a:lstStyle/>
        <a:p>
          <a:endParaRPr lang="en-US"/>
        </a:p>
      </dgm:t>
    </dgm:pt>
    <dgm:pt modelId="{682D0522-DA7D-409F-95BE-628EAA266F42}" type="sibTrans" cxnId="{1730B52B-4FC3-404A-A34E-6D26702D31F3}">
      <dgm:prSet/>
      <dgm:spPr/>
      <dgm:t>
        <a:bodyPr/>
        <a:lstStyle/>
        <a:p>
          <a:endParaRPr lang="en-US"/>
        </a:p>
      </dgm:t>
    </dgm:pt>
    <dgm:pt modelId="{86D11955-59A5-447C-8924-B323D01B33C3}">
      <dgm:prSet custT="1"/>
      <dgm:spPr/>
      <dgm:t>
        <a:bodyPr/>
        <a:lstStyle/>
        <a:p>
          <a:r>
            <a:rPr lang="en-US" sz="2000">
              <a:latin typeface="Georgia"/>
              <a:hlinkClick xmlns:r="http://schemas.openxmlformats.org/officeDocument/2006/relationships" r:id="rId4"/>
            </a:rPr>
            <a:t>East Metro</a:t>
          </a:r>
          <a:endParaRPr lang="en-US" sz="2000">
            <a:latin typeface="Georgia"/>
          </a:endParaRPr>
        </a:p>
      </dgm:t>
    </dgm:pt>
    <dgm:pt modelId="{5BE356ED-B19B-424C-B181-14ADAD57F034}" type="parTrans" cxnId="{FC641E72-9933-4FFF-AE72-944289D69A19}">
      <dgm:prSet/>
      <dgm:spPr/>
      <dgm:t>
        <a:bodyPr/>
        <a:lstStyle/>
        <a:p>
          <a:endParaRPr lang="en-US"/>
        </a:p>
      </dgm:t>
    </dgm:pt>
    <dgm:pt modelId="{FD174204-71F9-4576-BA02-A7610B1BDA9F}" type="sibTrans" cxnId="{FC641E72-9933-4FFF-AE72-944289D69A19}">
      <dgm:prSet/>
      <dgm:spPr/>
      <dgm:t>
        <a:bodyPr/>
        <a:lstStyle/>
        <a:p>
          <a:endParaRPr lang="en-US"/>
        </a:p>
      </dgm:t>
    </dgm:pt>
    <dgm:pt modelId="{AB30534A-1F45-4008-812B-FD5A5949910C}">
      <dgm:prSet custT="1"/>
      <dgm:spPr/>
      <dgm:t>
        <a:bodyPr/>
        <a:lstStyle/>
        <a:p>
          <a:r>
            <a:rPr lang="en-US" sz="2000">
              <a:latin typeface="Georgia"/>
            </a:rPr>
            <a:t>Cities in the northeast metro, which could include cities east of 35W and north of 94: Saint Paul, Roseville, Maplewood, Hudson, Forest Lake, etc.</a:t>
          </a:r>
        </a:p>
      </dgm:t>
    </dgm:pt>
    <dgm:pt modelId="{44135248-5120-43FE-B191-880F9EFA966E}" type="parTrans" cxnId="{9CBB4DA7-6644-4612-9CA7-7F10DB93C802}">
      <dgm:prSet/>
      <dgm:spPr/>
      <dgm:t>
        <a:bodyPr/>
        <a:lstStyle/>
        <a:p>
          <a:endParaRPr lang="en-US"/>
        </a:p>
      </dgm:t>
    </dgm:pt>
    <dgm:pt modelId="{9AB90365-F9B4-4CCC-BA26-726D06F97184}" type="sibTrans" cxnId="{9CBB4DA7-6644-4612-9CA7-7F10DB93C802}">
      <dgm:prSet/>
      <dgm:spPr/>
      <dgm:t>
        <a:bodyPr/>
        <a:lstStyle/>
        <a:p>
          <a:endParaRPr lang="en-US"/>
        </a:p>
      </dgm:t>
    </dgm:pt>
    <dgm:pt modelId="{394EBD73-AA9C-4F36-8BD6-62D27A3BAE8C}">
      <dgm:prSet custT="1"/>
      <dgm:spPr/>
      <dgm:t>
        <a:bodyPr/>
        <a:lstStyle/>
        <a:p>
          <a:r>
            <a:rPr lang="en-US" sz="2000">
              <a:latin typeface="Georgia"/>
              <a:hlinkClick xmlns:r="http://schemas.openxmlformats.org/officeDocument/2006/relationships" r:id="rId5"/>
            </a:rPr>
            <a:t>North Metro</a:t>
          </a:r>
          <a:endParaRPr lang="en-US" sz="2000">
            <a:latin typeface="Georgia"/>
          </a:endParaRPr>
        </a:p>
      </dgm:t>
    </dgm:pt>
    <dgm:pt modelId="{505B988D-F2CD-4021-82E8-B727660FD2DE}" type="parTrans" cxnId="{2922CC36-16AC-4863-A822-8646A08156CC}">
      <dgm:prSet/>
      <dgm:spPr/>
      <dgm:t>
        <a:bodyPr/>
        <a:lstStyle/>
        <a:p>
          <a:endParaRPr lang="en-US"/>
        </a:p>
      </dgm:t>
    </dgm:pt>
    <dgm:pt modelId="{9E742611-77FA-46B0-A0E5-E11A5896FB1A}" type="sibTrans" cxnId="{2922CC36-16AC-4863-A822-8646A08156CC}">
      <dgm:prSet/>
      <dgm:spPr/>
      <dgm:t>
        <a:bodyPr/>
        <a:lstStyle/>
        <a:p>
          <a:endParaRPr lang="en-US"/>
        </a:p>
      </dgm:t>
    </dgm:pt>
    <dgm:pt modelId="{D4A6DB26-9199-4A67-9790-C478FD434F75}">
      <dgm:prSet custT="1"/>
      <dgm:spPr/>
      <dgm:t>
        <a:bodyPr/>
        <a:lstStyle/>
        <a:p>
          <a:r>
            <a:rPr lang="en-US" sz="2000">
              <a:latin typeface="Georgia"/>
            </a:rPr>
            <a:t>Forest Lake (NE 12), Anoka (NE 2), Monticello (North 12), Maple Grove (North 11), and the surrounding area</a:t>
          </a:r>
        </a:p>
      </dgm:t>
    </dgm:pt>
    <dgm:pt modelId="{F1D03A7B-1AB7-48DF-8034-E3217B8A4796}" type="parTrans" cxnId="{52832FA5-ED3C-44BF-B759-14A9FEFF293A}">
      <dgm:prSet/>
      <dgm:spPr/>
      <dgm:t>
        <a:bodyPr/>
        <a:lstStyle/>
        <a:p>
          <a:endParaRPr lang="en-US"/>
        </a:p>
      </dgm:t>
    </dgm:pt>
    <dgm:pt modelId="{FAD21504-147B-484A-A640-0FA4BBC5C0D6}" type="sibTrans" cxnId="{52832FA5-ED3C-44BF-B759-14A9FEFF293A}">
      <dgm:prSet/>
      <dgm:spPr/>
      <dgm:t>
        <a:bodyPr/>
        <a:lstStyle/>
        <a:p>
          <a:endParaRPr lang="en-US"/>
        </a:p>
      </dgm:t>
    </dgm:pt>
    <dgm:pt modelId="{FFD1A4AF-550E-454A-B8F9-16D1C6680C10}">
      <dgm:prSet custT="1"/>
      <dgm:spPr/>
      <dgm:t>
        <a:bodyPr/>
        <a:lstStyle/>
        <a:p>
          <a:r>
            <a:rPr lang="en-US" sz="2000">
              <a:latin typeface="Georgia"/>
              <a:hlinkClick xmlns:r="http://schemas.openxmlformats.org/officeDocument/2006/relationships" r:id="rId6"/>
            </a:rPr>
            <a:t>North-Northwest Regional</a:t>
          </a:r>
          <a:endParaRPr lang="en-US" sz="2000">
            <a:latin typeface="Georgia"/>
          </a:endParaRPr>
        </a:p>
      </dgm:t>
    </dgm:pt>
    <dgm:pt modelId="{C4B52A87-1D92-4402-B735-568C55614A9E}" type="parTrans" cxnId="{A84480A2-5694-49FF-A5B3-1C44E922C1CF}">
      <dgm:prSet/>
      <dgm:spPr/>
      <dgm:t>
        <a:bodyPr/>
        <a:lstStyle/>
        <a:p>
          <a:endParaRPr lang="en-US"/>
        </a:p>
      </dgm:t>
    </dgm:pt>
    <dgm:pt modelId="{714BA4B3-8063-4A81-84DB-66477D0BA667}" type="sibTrans" cxnId="{A84480A2-5694-49FF-A5B3-1C44E922C1CF}">
      <dgm:prSet/>
      <dgm:spPr/>
      <dgm:t>
        <a:bodyPr/>
        <a:lstStyle/>
        <a:p>
          <a:endParaRPr lang="en-US"/>
        </a:p>
      </dgm:t>
    </dgm:pt>
    <dgm:pt modelId="{13662A09-FD43-4759-8D4B-6EFE543542A5}">
      <dgm:prSet custT="1"/>
      <dgm:spPr/>
      <dgm:t>
        <a:bodyPr/>
        <a:lstStyle/>
        <a:p>
          <a:r>
            <a:rPr lang="en-US" sz="2000" b="0" i="0">
              <a:latin typeface="Georgia"/>
            </a:rPr>
            <a:t>Canby (NW 1), Marshall (NW 2), Redwood Falls (NW 3), and the surrounding area), Olivia, Buffalo Lake, Hector</a:t>
          </a:r>
          <a:endParaRPr lang="en-US" sz="2000">
            <a:latin typeface="Georgia"/>
          </a:endParaRPr>
        </a:p>
      </dgm:t>
    </dgm:pt>
    <dgm:pt modelId="{AA5062F7-9E29-4D69-BD31-BFCB7ABDB6E8}" type="parTrans" cxnId="{3E993CA7-426A-4F12-BEA4-D9C91F75AAE6}">
      <dgm:prSet/>
      <dgm:spPr/>
      <dgm:t>
        <a:bodyPr/>
        <a:lstStyle/>
        <a:p>
          <a:endParaRPr lang="en-US"/>
        </a:p>
      </dgm:t>
    </dgm:pt>
    <dgm:pt modelId="{EBF29E20-362C-4C40-B823-31A52A56DEBB}" type="sibTrans" cxnId="{3E993CA7-426A-4F12-BEA4-D9C91F75AAE6}">
      <dgm:prSet/>
      <dgm:spPr/>
      <dgm:t>
        <a:bodyPr/>
        <a:lstStyle/>
        <a:p>
          <a:endParaRPr lang="en-US"/>
        </a:p>
      </dgm:t>
    </dgm:pt>
    <dgm:pt modelId="{3900611C-EBFE-42E8-B6CD-C5B0F8AF108F}">
      <dgm:prSet custT="1"/>
      <dgm:spPr/>
      <dgm:t>
        <a:bodyPr/>
        <a:lstStyle/>
        <a:p>
          <a:endParaRPr lang="en-US" sz="2000">
            <a:latin typeface="Georgia"/>
          </a:endParaRPr>
        </a:p>
      </dgm:t>
    </dgm:pt>
    <dgm:pt modelId="{7DA1DE5A-57EB-404C-88C3-D80F35914DFB}" type="parTrans" cxnId="{88211219-C510-4A49-BCDF-1511170C74E4}">
      <dgm:prSet/>
      <dgm:spPr/>
      <dgm:t>
        <a:bodyPr/>
        <a:lstStyle/>
        <a:p>
          <a:endParaRPr lang="en-US"/>
        </a:p>
      </dgm:t>
    </dgm:pt>
    <dgm:pt modelId="{95775A3C-9CAF-4F89-92EC-85B1A5D31112}" type="sibTrans" cxnId="{88211219-C510-4A49-BCDF-1511170C74E4}">
      <dgm:prSet/>
      <dgm:spPr/>
      <dgm:t>
        <a:bodyPr/>
        <a:lstStyle/>
        <a:p>
          <a:endParaRPr lang="en-US"/>
        </a:p>
      </dgm:t>
    </dgm:pt>
    <dgm:pt modelId="{0C764180-F0C0-4034-9232-6183B4A2C11E}" type="pres">
      <dgm:prSet presAssocID="{2CA0D39A-CF8B-4340-A3B8-23647C96C869}" presName="linear" presStyleCnt="0">
        <dgm:presLayoutVars>
          <dgm:animLvl val="lvl"/>
          <dgm:resizeHandles val="exact"/>
        </dgm:presLayoutVars>
      </dgm:prSet>
      <dgm:spPr/>
    </dgm:pt>
    <dgm:pt modelId="{96E0D51A-7ED9-42B2-96F5-2FFD15B9D06D}" type="pres">
      <dgm:prSet presAssocID="{4CE77B17-D7E0-4BA4-BFE1-21C81AC8083A}" presName="parentText" presStyleLbl="node1" presStyleIdx="0" presStyleCnt="3" custLinFactNeighborX="141" custLinFactNeighborY="-22891">
        <dgm:presLayoutVars>
          <dgm:chMax val="0"/>
          <dgm:bulletEnabled val="1"/>
        </dgm:presLayoutVars>
      </dgm:prSet>
      <dgm:spPr/>
    </dgm:pt>
    <dgm:pt modelId="{FF9F5313-176A-4671-A4D5-622167AA117A}" type="pres">
      <dgm:prSet presAssocID="{F90DDEE2-EEDC-436E-A633-9FBD0BB217C2}" presName="spacer" presStyleCnt="0"/>
      <dgm:spPr/>
    </dgm:pt>
    <dgm:pt modelId="{514A315D-0D53-40EE-BF04-B490067CF4E4}" type="pres">
      <dgm:prSet presAssocID="{483DD9AF-228F-4CED-BA14-0972FB0D9C36}" presName="parentText" presStyleLbl="node1" presStyleIdx="1" presStyleCnt="3" custLinFactNeighborX="141" custLinFactNeighborY="-22891">
        <dgm:presLayoutVars>
          <dgm:chMax val="0"/>
          <dgm:bulletEnabled val="1"/>
        </dgm:presLayoutVars>
      </dgm:prSet>
      <dgm:spPr/>
    </dgm:pt>
    <dgm:pt modelId="{C1892DF1-875D-4A52-B21F-A9451EB57210}" type="pres">
      <dgm:prSet presAssocID="{72317A95-6A56-4378-AB24-DFA270E1CE0A}" presName="spacer" presStyleCnt="0"/>
      <dgm:spPr/>
    </dgm:pt>
    <dgm:pt modelId="{7038B61B-0DC8-47A4-B9B4-9729D26DD231}" type="pres">
      <dgm:prSet presAssocID="{C0F93652-FF46-41D6-BC30-F94B46FFE845}" presName="parentText" presStyleLbl="node1" presStyleIdx="2" presStyleCnt="3" custLinFactNeighborX="141" custLinFactNeighborY="5628">
        <dgm:presLayoutVars>
          <dgm:chMax val="0"/>
          <dgm:bulletEnabled val="1"/>
        </dgm:presLayoutVars>
      </dgm:prSet>
      <dgm:spPr/>
    </dgm:pt>
    <dgm:pt modelId="{26C5C855-570E-4B45-9E58-114567F41226}" type="pres">
      <dgm:prSet presAssocID="{C0F93652-FF46-41D6-BC30-F94B46FFE845}" presName="childText" presStyleLbl="revTx" presStyleIdx="0" presStyleCnt="1" custScaleY="103270" custLinFactY="2173" custLinFactNeighborX="1111" custLinFactNeighborY="100000">
        <dgm:presLayoutVars>
          <dgm:bulletEnabled val="1"/>
        </dgm:presLayoutVars>
      </dgm:prSet>
      <dgm:spPr/>
    </dgm:pt>
  </dgm:ptLst>
  <dgm:cxnLst>
    <dgm:cxn modelId="{118CE804-8505-40B6-8E6D-59923DA36FEF}" type="presOf" srcId="{3900611C-EBFE-42E8-B6CD-C5B0F8AF108F}" destId="{26C5C855-570E-4B45-9E58-114567F41226}" srcOrd="0" destOrd="0" presId="urn:microsoft.com/office/officeart/2005/8/layout/vList2"/>
    <dgm:cxn modelId="{6C182C06-044A-4E5E-89F3-3025977BC4BC}" srcId="{2CA0D39A-CF8B-4340-A3B8-23647C96C869}" destId="{483DD9AF-228F-4CED-BA14-0972FB0D9C36}" srcOrd="1" destOrd="0" parTransId="{E0440CA2-FE2E-4637-9EC8-568D5C0723D6}" sibTransId="{72317A95-6A56-4378-AB24-DFA270E1CE0A}"/>
    <dgm:cxn modelId="{2AE75D07-6530-41F7-84D8-1FC0AE06D2F0}" srcId="{2CA0D39A-CF8B-4340-A3B8-23647C96C869}" destId="{4CE77B17-D7E0-4BA4-BFE1-21C81AC8083A}" srcOrd="0" destOrd="0" parTransId="{93E0EECA-1334-4668-9967-B2EAF37B795C}" sibTransId="{F90DDEE2-EEDC-436E-A633-9FBD0BB217C2}"/>
    <dgm:cxn modelId="{93A56410-1188-494D-9081-1714396D57BE}" type="presOf" srcId="{FFD1A4AF-550E-454A-B8F9-16D1C6680C10}" destId="{26C5C855-570E-4B45-9E58-114567F41226}" srcOrd="0" destOrd="7" presId="urn:microsoft.com/office/officeart/2005/8/layout/vList2"/>
    <dgm:cxn modelId="{88211219-C510-4A49-BCDF-1511170C74E4}" srcId="{C0F93652-FF46-41D6-BC30-F94B46FFE845}" destId="{3900611C-EBFE-42E8-B6CD-C5B0F8AF108F}" srcOrd="0" destOrd="0" parTransId="{7DA1DE5A-57EB-404C-88C3-D80F35914DFB}" sibTransId="{95775A3C-9CAF-4F89-92EC-85B1A5D31112}"/>
    <dgm:cxn modelId="{1730B52B-4FC3-404A-A34E-6D26702D31F3}" srcId="{8A7EEF05-3820-4A6F-9A2F-BF2896C90AE2}" destId="{85F27DA2-4DB6-4063-87AC-991E379C2710}" srcOrd="0" destOrd="0" parTransId="{D92C2F88-F768-46AA-ABBB-80A0724D71F0}" sibTransId="{682D0522-DA7D-409F-95BE-628EAA266F42}"/>
    <dgm:cxn modelId="{2922CC36-16AC-4863-A822-8646A08156CC}" srcId="{C0F93652-FF46-41D6-BC30-F94B46FFE845}" destId="{394EBD73-AA9C-4F36-8BD6-62D27A3BAE8C}" srcOrd="3" destOrd="0" parTransId="{505B988D-F2CD-4021-82E8-B727660FD2DE}" sibTransId="{9E742611-77FA-46B0-A0E5-E11A5896FB1A}"/>
    <dgm:cxn modelId="{38103862-0AD0-4134-8663-156D5E651CAB}" type="presOf" srcId="{D4A6DB26-9199-4A67-9790-C478FD434F75}" destId="{26C5C855-570E-4B45-9E58-114567F41226}" srcOrd="0" destOrd="6" presId="urn:microsoft.com/office/officeart/2005/8/layout/vList2"/>
    <dgm:cxn modelId="{ED1B5A67-1366-4CE9-9DD3-F8716381A4A1}" type="presOf" srcId="{13662A09-FD43-4759-8D4B-6EFE543542A5}" destId="{26C5C855-570E-4B45-9E58-114567F41226}" srcOrd="0" destOrd="8" presId="urn:microsoft.com/office/officeart/2005/8/layout/vList2"/>
    <dgm:cxn modelId="{B827244D-BC6D-41D9-AB42-950904AFE1F4}" type="presOf" srcId="{4CE77B17-D7E0-4BA4-BFE1-21C81AC8083A}" destId="{96E0D51A-7ED9-42B2-96F5-2FFD15B9D06D}" srcOrd="0" destOrd="0" presId="urn:microsoft.com/office/officeart/2005/8/layout/vList2"/>
    <dgm:cxn modelId="{FC641E72-9933-4FFF-AE72-944289D69A19}" srcId="{C0F93652-FF46-41D6-BC30-F94B46FFE845}" destId="{86D11955-59A5-447C-8924-B323D01B33C3}" srcOrd="2" destOrd="0" parTransId="{5BE356ED-B19B-424C-B181-14ADAD57F034}" sibTransId="{FD174204-71F9-4576-BA02-A7610B1BDA9F}"/>
    <dgm:cxn modelId="{5F240257-2C29-40F0-BA4E-CC76E3F12C1F}" type="presOf" srcId="{86D11955-59A5-447C-8924-B323D01B33C3}" destId="{26C5C855-570E-4B45-9E58-114567F41226}" srcOrd="0" destOrd="3" presId="urn:microsoft.com/office/officeart/2005/8/layout/vList2"/>
    <dgm:cxn modelId="{F4304D87-8FDE-4607-BECB-85305B4FB432}" srcId="{C0F93652-FF46-41D6-BC30-F94B46FFE845}" destId="{8A7EEF05-3820-4A6F-9A2F-BF2896C90AE2}" srcOrd="1" destOrd="0" parTransId="{D300B6C4-4EA1-47C9-9D2A-E372CFB88C68}" sibTransId="{07EC7C99-DDD0-4825-8B20-60251CFCDC50}"/>
    <dgm:cxn modelId="{33298D96-6639-48E0-8FF2-339B06DC2F31}" type="presOf" srcId="{483DD9AF-228F-4CED-BA14-0972FB0D9C36}" destId="{514A315D-0D53-40EE-BF04-B490067CF4E4}" srcOrd="0" destOrd="0" presId="urn:microsoft.com/office/officeart/2005/8/layout/vList2"/>
    <dgm:cxn modelId="{D1F8489A-2DEE-4E51-A4A0-B9A6045E3E6F}" type="presOf" srcId="{8A7EEF05-3820-4A6F-9A2F-BF2896C90AE2}" destId="{26C5C855-570E-4B45-9E58-114567F41226}" srcOrd="0" destOrd="1" presId="urn:microsoft.com/office/officeart/2005/8/layout/vList2"/>
    <dgm:cxn modelId="{A84480A2-5694-49FF-A5B3-1C44E922C1CF}" srcId="{C0F93652-FF46-41D6-BC30-F94B46FFE845}" destId="{FFD1A4AF-550E-454A-B8F9-16D1C6680C10}" srcOrd="4" destOrd="0" parTransId="{C4B52A87-1D92-4402-B735-568C55614A9E}" sibTransId="{714BA4B3-8063-4A81-84DB-66477D0BA667}"/>
    <dgm:cxn modelId="{951994A2-AF2F-4D33-9565-D33508789146}" type="presOf" srcId="{394EBD73-AA9C-4F36-8BD6-62D27A3BAE8C}" destId="{26C5C855-570E-4B45-9E58-114567F41226}" srcOrd="0" destOrd="5" presId="urn:microsoft.com/office/officeart/2005/8/layout/vList2"/>
    <dgm:cxn modelId="{52832FA5-ED3C-44BF-B759-14A9FEFF293A}" srcId="{394EBD73-AA9C-4F36-8BD6-62D27A3BAE8C}" destId="{D4A6DB26-9199-4A67-9790-C478FD434F75}" srcOrd="0" destOrd="0" parTransId="{F1D03A7B-1AB7-48DF-8034-E3217B8A4796}" sibTransId="{FAD21504-147B-484A-A640-0FA4BBC5C0D6}"/>
    <dgm:cxn modelId="{3E993CA7-426A-4F12-BEA4-D9C91F75AAE6}" srcId="{FFD1A4AF-550E-454A-B8F9-16D1C6680C10}" destId="{13662A09-FD43-4759-8D4B-6EFE543542A5}" srcOrd="0" destOrd="0" parTransId="{AA5062F7-9E29-4D69-BD31-BFCB7ABDB6E8}" sibTransId="{EBF29E20-362C-4C40-B823-31A52A56DEBB}"/>
    <dgm:cxn modelId="{9CBB4DA7-6644-4612-9CA7-7F10DB93C802}" srcId="{86D11955-59A5-447C-8924-B323D01B33C3}" destId="{AB30534A-1F45-4008-812B-FD5A5949910C}" srcOrd="0" destOrd="0" parTransId="{44135248-5120-43FE-B191-880F9EFA966E}" sibTransId="{9AB90365-F9B4-4CCC-BA26-726D06F97184}"/>
    <dgm:cxn modelId="{48D919AB-D23A-4612-B5A6-C12282EC145A}" type="presOf" srcId="{AB30534A-1F45-4008-812B-FD5A5949910C}" destId="{26C5C855-570E-4B45-9E58-114567F41226}" srcOrd="0" destOrd="4" presId="urn:microsoft.com/office/officeart/2005/8/layout/vList2"/>
    <dgm:cxn modelId="{7AB725BC-F870-4321-9BA3-5AE3F050AEAD}" type="presOf" srcId="{2CA0D39A-CF8B-4340-A3B8-23647C96C869}" destId="{0C764180-F0C0-4034-9232-6183B4A2C11E}" srcOrd="0" destOrd="0" presId="urn:microsoft.com/office/officeart/2005/8/layout/vList2"/>
    <dgm:cxn modelId="{F5EC90CF-8D48-41AF-B7B6-E7B6F0117040}" srcId="{2CA0D39A-CF8B-4340-A3B8-23647C96C869}" destId="{C0F93652-FF46-41D6-BC30-F94B46FFE845}" srcOrd="2" destOrd="0" parTransId="{F89FE03F-F044-4B89-9C0D-EB9EB0BCEA9D}" sibTransId="{0B008A2A-6C8D-4A44-B703-5C33929AB330}"/>
    <dgm:cxn modelId="{181888D2-A3B5-4255-82C3-DE82B112C050}" type="presOf" srcId="{C0F93652-FF46-41D6-BC30-F94B46FFE845}" destId="{7038B61B-0DC8-47A4-B9B4-9729D26DD231}" srcOrd="0" destOrd="0" presId="urn:microsoft.com/office/officeart/2005/8/layout/vList2"/>
    <dgm:cxn modelId="{7E097BF2-2CE2-473D-9634-953C9C7C34C0}" type="presOf" srcId="{85F27DA2-4DB6-4063-87AC-991E379C2710}" destId="{26C5C855-570E-4B45-9E58-114567F41226}" srcOrd="0" destOrd="2" presId="urn:microsoft.com/office/officeart/2005/8/layout/vList2"/>
    <dgm:cxn modelId="{DADECF13-7757-48C0-8D4E-F7916E508585}" type="presParOf" srcId="{0C764180-F0C0-4034-9232-6183B4A2C11E}" destId="{96E0D51A-7ED9-42B2-96F5-2FFD15B9D06D}" srcOrd="0" destOrd="0" presId="urn:microsoft.com/office/officeart/2005/8/layout/vList2"/>
    <dgm:cxn modelId="{16259215-B316-40DF-A8F0-65FB60D10795}" type="presParOf" srcId="{0C764180-F0C0-4034-9232-6183B4A2C11E}" destId="{FF9F5313-176A-4671-A4D5-622167AA117A}" srcOrd="1" destOrd="0" presId="urn:microsoft.com/office/officeart/2005/8/layout/vList2"/>
    <dgm:cxn modelId="{092B487A-D9D5-4BF7-82E1-A7D068493692}" type="presParOf" srcId="{0C764180-F0C0-4034-9232-6183B4A2C11E}" destId="{514A315D-0D53-40EE-BF04-B490067CF4E4}" srcOrd="2" destOrd="0" presId="urn:microsoft.com/office/officeart/2005/8/layout/vList2"/>
    <dgm:cxn modelId="{97BDDC00-A047-40DE-95BF-CFCE9FA7A01B}" type="presParOf" srcId="{0C764180-F0C0-4034-9232-6183B4A2C11E}" destId="{C1892DF1-875D-4A52-B21F-A9451EB57210}" srcOrd="3" destOrd="0" presId="urn:microsoft.com/office/officeart/2005/8/layout/vList2"/>
    <dgm:cxn modelId="{E7C3C50C-5A26-48A3-87B1-9BFC6867DB02}" type="presParOf" srcId="{0C764180-F0C0-4034-9232-6183B4A2C11E}" destId="{7038B61B-0DC8-47A4-B9B4-9729D26DD231}" srcOrd="4" destOrd="0" presId="urn:microsoft.com/office/officeart/2005/8/layout/vList2"/>
    <dgm:cxn modelId="{9FA152AE-BC1F-40E4-85C1-552AA320F84F}" type="presParOf" srcId="{0C764180-F0C0-4034-9232-6183B4A2C11E}" destId="{26C5C855-570E-4B45-9E58-114567F4122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AA16ED-664F-47EE-BE95-BC75C26F0F9A}"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n-US"/>
        </a:p>
      </dgm:t>
    </dgm:pt>
    <dgm:pt modelId="{C9E18274-82F5-4F87-8819-2AFC0995CD1F}">
      <dgm:prSet custT="1"/>
      <dgm:spPr/>
      <dgm:t>
        <a:bodyPr/>
        <a:lstStyle/>
        <a:p>
          <a:r>
            <a:rPr lang="en-US" sz="3600">
              <a:latin typeface="Georgia"/>
            </a:rPr>
            <a:t>Rallyhood Cookie Swaps (cont’d):</a:t>
          </a:r>
        </a:p>
      </dgm:t>
    </dgm:pt>
    <dgm:pt modelId="{2C888EFE-8B80-4E53-9B69-EA0479CD7556}" type="parTrans" cxnId="{27F343A6-FBCB-4F3F-8508-449D6C3A974E}">
      <dgm:prSet/>
      <dgm:spPr/>
      <dgm:t>
        <a:bodyPr/>
        <a:lstStyle/>
        <a:p>
          <a:endParaRPr lang="en-US"/>
        </a:p>
      </dgm:t>
    </dgm:pt>
    <dgm:pt modelId="{A226E171-54A7-44D3-875A-A9C43F767C0C}" type="sibTrans" cxnId="{27F343A6-FBCB-4F3F-8508-449D6C3A974E}">
      <dgm:prSet/>
      <dgm:spPr/>
      <dgm:t>
        <a:bodyPr/>
        <a:lstStyle/>
        <a:p>
          <a:endParaRPr lang="en-US"/>
        </a:p>
      </dgm:t>
    </dgm:pt>
    <dgm:pt modelId="{29ACCF0A-B38C-4BCB-98E8-230B6BF6ED6A}">
      <dgm:prSet custT="1"/>
      <dgm:spPr/>
      <dgm:t>
        <a:bodyPr/>
        <a:lstStyle/>
        <a:p>
          <a:r>
            <a:rPr lang="en-US" sz="2000">
              <a:latin typeface="Georgia"/>
              <a:hlinkClick xmlns:r="http://schemas.openxmlformats.org/officeDocument/2006/relationships" r:id="rId1"/>
            </a:rPr>
            <a:t>South Metro</a:t>
          </a:r>
          <a:endParaRPr lang="en-US" sz="2000">
            <a:latin typeface="Georgia"/>
          </a:endParaRPr>
        </a:p>
      </dgm:t>
    </dgm:pt>
    <dgm:pt modelId="{B9F80D2A-43DB-46A3-BA6F-84073ED3C7FC}" type="parTrans" cxnId="{CC7E1354-8793-46A0-84C3-8A150E8015E6}">
      <dgm:prSet/>
      <dgm:spPr/>
      <dgm:t>
        <a:bodyPr/>
        <a:lstStyle/>
        <a:p>
          <a:endParaRPr lang="en-US"/>
        </a:p>
      </dgm:t>
    </dgm:pt>
    <dgm:pt modelId="{5D05F90A-2378-457D-9E4C-09201DF78115}" type="sibTrans" cxnId="{CC7E1354-8793-46A0-84C3-8A150E8015E6}">
      <dgm:prSet/>
      <dgm:spPr/>
      <dgm:t>
        <a:bodyPr/>
        <a:lstStyle/>
        <a:p>
          <a:endParaRPr lang="en-US"/>
        </a:p>
      </dgm:t>
    </dgm:pt>
    <dgm:pt modelId="{105BDEB9-7837-4722-B90F-5CCC8CACFC79}">
      <dgm:prSet custT="1"/>
      <dgm:spPr/>
      <dgm:t>
        <a:bodyPr/>
        <a:lstStyle/>
        <a:p>
          <a:r>
            <a:rPr lang="en-US" sz="2000">
              <a:latin typeface="Georgia"/>
            </a:rPr>
            <a:t>Cities east of 35W and south of 94: Saint Paul, Woodbury, Hastings, Farmington, etc.</a:t>
          </a:r>
        </a:p>
      </dgm:t>
    </dgm:pt>
    <dgm:pt modelId="{410AE05D-AEB7-4FAD-89B4-2579B808FDE4}" type="parTrans" cxnId="{DCD71785-3768-44AB-9FEA-284518FE011D}">
      <dgm:prSet/>
      <dgm:spPr/>
      <dgm:t>
        <a:bodyPr/>
        <a:lstStyle/>
        <a:p>
          <a:endParaRPr lang="en-US"/>
        </a:p>
      </dgm:t>
    </dgm:pt>
    <dgm:pt modelId="{C128BE4C-7F7F-4156-9ACF-5283AF11937A}" type="sibTrans" cxnId="{DCD71785-3768-44AB-9FEA-284518FE011D}">
      <dgm:prSet/>
      <dgm:spPr/>
      <dgm:t>
        <a:bodyPr/>
        <a:lstStyle/>
        <a:p>
          <a:endParaRPr lang="en-US"/>
        </a:p>
      </dgm:t>
    </dgm:pt>
    <dgm:pt modelId="{66D709F9-EB4A-4C5A-920E-41BA92BE313D}">
      <dgm:prSet custT="1"/>
      <dgm:spPr/>
      <dgm:t>
        <a:bodyPr/>
        <a:lstStyle/>
        <a:p>
          <a:r>
            <a:rPr lang="en-US" sz="2000">
              <a:latin typeface="Georgia"/>
              <a:hlinkClick xmlns:r="http://schemas.openxmlformats.org/officeDocument/2006/relationships" r:id="rId2"/>
            </a:rPr>
            <a:t>Southeast Regional</a:t>
          </a:r>
          <a:endParaRPr lang="en-US" sz="2000">
            <a:latin typeface="Georgia"/>
          </a:endParaRPr>
        </a:p>
      </dgm:t>
    </dgm:pt>
    <dgm:pt modelId="{B04408AF-753B-4DC5-A9BA-45C20CCF35D2}" type="parTrans" cxnId="{8E14122F-014C-48F4-AFE8-7801AAA00DD6}">
      <dgm:prSet/>
      <dgm:spPr/>
      <dgm:t>
        <a:bodyPr/>
        <a:lstStyle/>
        <a:p>
          <a:endParaRPr lang="en-US"/>
        </a:p>
      </dgm:t>
    </dgm:pt>
    <dgm:pt modelId="{E5478B35-3CA5-4018-B541-1EE142A75CDD}" type="sibTrans" cxnId="{8E14122F-014C-48F4-AFE8-7801AAA00DD6}">
      <dgm:prSet/>
      <dgm:spPr/>
      <dgm:t>
        <a:bodyPr/>
        <a:lstStyle/>
        <a:p>
          <a:endParaRPr lang="en-US"/>
        </a:p>
      </dgm:t>
    </dgm:pt>
    <dgm:pt modelId="{6C51C535-35C1-4DC0-BDE7-A42CA67A6C96}">
      <dgm:prSet custT="1"/>
      <dgm:spPr/>
      <dgm:t>
        <a:bodyPr/>
        <a:lstStyle/>
        <a:p>
          <a:r>
            <a:rPr lang="en-US" sz="2000">
              <a:latin typeface="Georgia"/>
            </a:rPr>
            <a:t>Red Wing (SE 9), Rochester (SE 7), Austin (SE 1), Owatonna (SE 8) and the surrounding area</a:t>
          </a:r>
        </a:p>
      </dgm:t>
    </dgm:pt>
    <dgm:pt modelId="{B95D1680-AB26-4250-AA03-FD410B70C51B}" type="parTrans" cxnId="{0B8374DA-6DEC-40A5-B518-832E741077F0}">
      <dgm:prSet/>
      <dgm:spPr/>
      <dgm:t>
        <a:bodyPr/>
        <a:lstStyle/>
        <a:p>
          <a:endParaRPr lang="en-US"/>
        </a:p>
      </dgm:t>
    </dgm:pt>
    <dgm:pt modelId="{AA1BF4C0-E65F-4B10-B348-90D2FE7ACE0D}" type="sibTrans" cxnId="{0B8374DA-6DEC-40A5-B518-832E741077F0}">
      <dgm:prSet/>
      <dgm:spPr/>
      <dgm:t>
        <a:bodyPr/>
        <a:lstStyle/>
        <a:p>
          <a:endParaRPr lang="en-US"/>
        </a:p>
      </dgm:t>
    </dgm:pt>
    <dgm:pt modelId="{1317B26E-AD52-47EB-880D-9874D1AEAAB3}">
      <dgm:prSet custT="1"/>
      <dgm:spPr/>
      <dgm:t>
        <a:bodyPr/>
        <a:lstStyle/>
        <a:p>
          <a:r>
            <a:rPr lang="en-US" sz="2000">
              <a:latin typeface="Georgia"/>
              <a:hlinkClick xmlns:r="http://schemas.openxmlformats.org/officeDocument/2006/relationships" r:id="rId3"/>
            </a:rPr>
            <a:t>Southwest Regional</a:t>
          </a:r>
          <a:endParaRPr lang="en-US" sz="2000">
            <a:latin typeface="Georgia"/>
          </a:endParaRPr>
        </a:p>
      </dgm:t>
    </dgm:pt>
    <dgm:pt modelId="{94A09CA7-F4CF-46B6-8B37-AF7AAF6CF6D8}" type="parTrans" cxnId="{0EB732BD-0BCF-48D1-9B28-341388B64FDA}">
      <dgm:prSet/>
      <dgm:spPr/>
      <dgm:t>
        <a:bodyPr/>
        <a:lstStyle/>
        <a:p>
          <a:endParaRPr lang="en-US"/>
        </a:p>
      </dgm:t>
    </dgm:pt>
    <dgm:pt modelId="{153A70EB-73A5-4262-91AC-DFE2F94B7C5D}" type="sibTrans" cxnId="{0EB732BD-0BCF-48D1-9B28-341388B64FDA}">
      <dgm:prSet/>
      <dgm:spPr/>
      <dgm:t>
        <a:bodyPr/>
        <a:lstStyle/>
        <a:p>
          <a:endParaRPr lang="en-US"/>
        </a:p>
      </dgm:t>
    </dgm:pt>
    <dgm:pt modelId="{0747F01A-B9C1-4200-8343-AA630FDCB219}">
      <dgm:prSet custT="1"/>
      <dgm:spPr/>
      <dgm:t>
        <a:bodyPr/>
        <a:lstStyle/>
        <a:p>
          <a:r>
            <a:rPr lang="en-US" sz="2000">
              <a:latin typeface="Georgia"/>
            </a:rPr>
            <a:t>Pipestone (SW 1), Worthington (SW 2) Windom (SW 3), etc.</a:t>
          </a:r>
        </a:p>
      </dgm:t>
    </dgm:pt>
    <dgm:pt modelId="{89408C46-1949-40F2-8969-7D33EE40729E}" type="parTrans" cxnId="{D7ED36B6-D278-4A36-B849-C7C31E5A0145}">
      <dgm:prSet/>
      <dgm:spPr/>
      <dgm:t>
        <a:bodyPr/>
        <a:lstStyle/>
        <a:p>
          <a:endParaRPr lang="en-US"/>
        </a:p>
      </dgm:t>
    </dgm:pt>
    <dgm:pt modelId="{DAE26DFD-80AD-4137-8590-102F4A4FCCED}" type="sibTrans" cxnId="{D7ED36B6-D278-4A36-B849-C7C31E5A0145}">
      <dgm:prSet/>
      <dgm:spPr/>
      <dgm:t>
        <a:bodyPr/>
        <a:lstStyle/>
        <a:p>
          <a:endParaRPr lang="en-US"/>
        </a:p>
      </dgm:t>
    </dgm:pt>
    <dgm:pt modelId="{598C80AE-3380-49FC-B897-2C17AFFC9597}">
      <dgm:prSet custT="1"/>
      <dgm:spPr/>
      <dgm:t>
        <a:bodyPr/>
        <a:lstStyle/>
        <a:p>
          <a:r>
            <a:rPr lang="en-US" sz="2000" b="0">
              <a:latin typeface="Georgia"/>
              <a:hlinkClick xmlns:r="http://schemas.openxmlformats.org/officeDocument/2006/relationships" r:id="rId4"/>
            </a:rPr>
            <a:t>West Metro</a:t>
          </a:r>
          <a:endParaRPr lang="en-US" sz="2000">
            <a:latin typeface="Georgia"/>
          </a:endParaRPr>
        </a:p>
      </dgm:t>
    </dgm:pt>
    <dgm:pt modelId="{62096751-4A2C-4EC9-9C22-5DD98C61465B}" type="parTrans" cxnId="{A06514A0-699B-46B0-AFFD-C2CBB394D127}">
      <dgm:prSet/>
      <dgm:spPr/>
      <dgm:t>
        <a:bodyPr/>
        <a:lstStyle/>
        <a:p>
          <a:endParaRPr lang="en-US"/>
        </a:p>
      </dgm:t>
    </dgm:pt>
    <dgm:pt modelId="{8932BDC0-7980-4FC8-AD72-5E2E4B979D1C}" type="sibTrans" cxnId="{A06514A0-699B-46B0-AFFD-C2CBB394D127}">
      <dgm:prSet/>
      <dgm:spPr/>
      <dgm:t>
        <a:bodyPr/>
        <a:lstStyle/>
        <a:p>
          <a:endParaRPr lang="en-US"/>
        </a:p>
      </dgm:t>
    </dgm:pt>
    <dgm:pt modelId="{7FC703EF-CF89-400F-ABAE-9E47B0DC4DBC}">
      <dgm:prSet custT="1"/>
      <dgm:spPr/>
      <dgm:t>
        <a:bodyPr/>
        <a:lstStyle/>
        <a:p>
          <a:r>
            <a:rPr lang="en-US" sz="2000" b="0">
              <a:latin typeface="Georgia"/>
            </a:rPr>
            <a:t>Cities west of 35W and north of 394: Minneapolis, Brooklyn Center, Golden Valley, Blaine, Champlin, etc.</a:t>
          </a:r>
          <a:endParaRPr lang="en-US" sz="2000">
            <a:latin typeface="Georgia"/>
          </a:endParaRPr>
        </a:p>
      </dgm:t>
    </dgm:pt>
    <dgm:pt modelId="{0DC3DC52-B4D2-43ED-8C40-47EEAE3F76C5}" type="parTrans" cxnId="{A078D5BB-5F03-4FE1-9E88-CDED61CF7087}">
      <dgm:prSet/>
      <dgm:spPr/>
      <dgm:t>
        <a:bodyPr/>
        <a:lstStyle/>
        <a:p>
          <a:endParaRPr lang="en-US"/>
        </a:p>
      </dgm:t>
    </dgm:pt>
    <dgm:pt modelId="{8513A1B2-897A-4F0A-896B-B06829607D51}" type="sibTrans" cxnId="{A078D5BB-5F03-4FE1-9E88-CDED61CF7087}">
      <dgm:prSet/>
      <dgm:spPr/>
      <dgm:t>
        <a:bodyPr/>
        <a:lstStyle/>
        <a:p>
          <a:endParaRPr lang="en-US"/>
        </a:p>
      </dgm:t>
    </dgm:pt>
    <dgm:pt modelId="{8D8A2B35-05DC-4660-B245-01ED92A52C0E}">
      <dgm:prSet custT="1"/>
      <dgm:spPr/>
      <dgm:t>
        <a:bodyPr/>
        <a:lstStyle/>
        <a:p>
          <a:r>
            <a:rPr lang="en-US" sz="2000">
              <a:latin typeface="Georgia"/>
              <a:hlinkClick xmlns:r="http://schemas.openxmlformats.org/officeDocument/2006/relationships" r:id="rId5"/>
            </a:rPr>
            <a:t>Wisconsin Regional</a:t>
          </a:r>
          <a:endParaRPr lang="en-US" sz="2000">
            <a:latin typeface="Georgia"/>
          </a:endParaRPr>
        </a:p>
      </dgm:t>
    </dgm:pt>
    <dgm:pt modelId="{5258B255-8308-4B6A-980B-3E781C8914DC}" type="parTrans" cxnId="{29D8C312-19AB-499C-A721-9498F5D1ACA1}">
      <dgm:prSet/>
      <dgm:spPr/>
      <dgm:t>
        <a:bodyPr/>
        <a:lstStyle/>
        <a:p>
          <a:endParaRPr lang="en-US"/>
        </a:p>
      </dgm:t>
    </dgm:pt>
    <dgm:pt modelId="{DD22F090-46CB-442C-AB9A-E85AA6B9482E}" type="sibTrans" cxnId="{29D8C312-19AB-499C-A721-9498F5D1ACA1}">
      <dgm:prSet/>
      <dgm:spPr/>
      <dgm:t>
        <a:bodyPr/>
        <a:lstStyle/>
        <a:p>
          <a:endParaRPr lang="en-US"/>
        </a:p>
      </dgm:t>
    </dgm:pt>
    <dgm:pt modelId="{7AEC15AC-9219-40BB-9702-106A665FCED8}">
      <dgm:prSet custT="1"/>
      <dgm:spPr/>
      <dgm:t>
        <a:bodyPr/>
        <a:lstStyle/>
        <a:p>
          <a:r>
            <a:rPr lang="en-US" sz="2000">
              <a:latin typeface="Georgia"/>
            </a:rPr>
            <a:t>Wisconsin (Areas Wisconsin 1-7)</a:t>
          </a:r>
        </a:p>
      </dgm:t>
    </dgm:pt>
    <dgm:pt modelId="{7D454583-01DF-408F-8D8D-AB8D0E7C46AF}" type="parTrans" cxnId="{0CE523D6-7F0A-4D64-A1BC-875B6C440C7D}">
      <dgm:prSet/>
      <dgm:spPr/>
      <dgm:t>
        <a:bodyPr/>
        <a:lstStyle/>
        <a:p>
          <a:endParaRPr lang="en-US"/>
        </a:p>
      </dgm:t>
    </dgm:pt>
    <dgm:pt modelId="{DD4BC244-DA6B-4B75-A22D-83CC37582598}" type="sibTrans" cxnId="{0CE523D6-7F0A-4D64-A1BC-875B6C440C7D}">
      <dgm:prSet/>
      <dgm:spPr/>
      <dgm:t>
        <a:bodyPr/>
        <a:lstStyle/>
        <a:p>
          <a:endParaRPr lang="en-US"/>
        </a:p>
      </dgm:t>
    </dgm:pt>
    <dgm:pt modelId="{D4FACB05-84DD-4574-A9FA-305BF78880F2}" type="pres">
      <dgm:prSet presAssocID="{6DAA16ED-664F-47EE-BE95-BC75C26F0F9A}" presName="linear" presStyleCnt="0">
        <dgm:presLayoutVars>
          <dgm:animLvl val="lvl"/>
          <dgm:resizeHandles val="exact"/>
        </dgm:presLayoutVars>
      </dgm:prSet>
      <dgm:spPr/>
    </dgm:pt>
    <dgm:pt modelId="{C4342D33-6024-4E41-9C2C-2B564B1B9C58}" type="pres">
      <dgm:prSet presAssocID="{C9E18274-82F5-4F87-8819-2AFC0995CD1F}" presName="parentText" presStyleLbl="node1" presStyleIdx="0" presStyleCnt="1" custScaleX="90998" custScaleY="67958" custLinFactNeighborX="-4790" custLinFactNeighborY="-4932">
        <dgm:presLayoutVars>
          <dgm:chMax val="0"/>
          <dgm:bulletEnabled val="1"/>
        </dgm:presLayoutVars>
      </dgm:prSet>
      <dgm:spPr/>
    </dgm:pt>
    <dgm:pt modelId="{18254512-2DDE-47A4-B2EC-E58355A7C8F9}" type="pres">
      <dgm:prSet presAssocID="{C9E18274-82F5-4F87-8819-2AFC0995CD1F}" presName="childText" presStyleLbl="revTx" presStyleIdx="0" presStyleCnt="1">
        <dgm:presLayoutVars>
          <dgm:bulletEnabled val="1"/>
        </dgm:presLayoutVars>
      </dgm:prSet>
      <dgm:spPr/>
    </dgm:pt>
  </dgm:ptLst>
  <dgm:cxnLst>
    <dgm:cxn modelId="{29D8C312-19AB-499C-A721-9498F5D1ACA1}" srcId="{C9E18274-82F5-4F87-8819-2AFC0995CD1F}" destId="{8D8A2B35-05DC-4660-B245-01ED92A52C0E}" srcOrd="4" destOrd="0" parTransId="{5258B255-8308-4B6A-980B-3E781C8914DC}" sibTransId="{DD22F090-46CB-442C-AB9A-E85AA6B9482E}"/>
    <dgm:cxn modelId="{1FB02516-D7EE-491E-8CAD-92B6C02D68D7}" type="presOf" srcId="{0747F01A-B9C1-4200-8343-AA630FDCB219}" destId="{18254512-2DDE-47A4-B2EC-E58355A7C8F9}" srcOrd="0" destOrd="5" presId="urn:microsoft.com/office/officeart/2005/8/layout/vList2"/>
    <dgm:cxn modelId="{8E14122F-014C-48F4-AFE8-7801AAA00DD6}" srcId="{C9E18274-82F5-4F87-8819-2AFC0995CD1F}" destId="{66D709F9-EB4A-4C5A-920E-41BA92BE313D}" srcOrd="1" destOrd="0" parTransId="{B04408AF-753B-4DC5-A9BA-45C20CCF35D2}" sibTransId="{E5478B35-3CA5-4018-B541-1EE142A75CDD}"/>
    <dgm:cxn modelId="{46FE0D35-CF8B-4E65-9221-4391BCF76B58}" type="presOf" srcId="{C9E18274-82F5-4F87-8819-2AFC0995CD1F}" destId="{C4342D33-6024-4E41-9C2C-2B564B1B9C58}" srcOrd="0" destOrd="0" presId="urn:microsoft.com/office/officeart/2005/8/layout/vList2"/>
    <dgm:cxn modelId="{F71C824B-1F74-43FA-AE05-F6947FB79663}" type="presOf" srcId="{66D709F9-EB4A-4C5A-920E-41BA92BE313D}" destId="{18254512-2DDE-47A4-B2EC-E58355A7C8F9}" srcOrd="0" destOrd="2" presId="urn:microsoft.com/office/officeart/2005/8/layout/vList2"/>
    <dgm:cxn modelId="{7CFA6C6F-FFE1-420D-8BEF-1909AEB1F635}" type="presOf" srcId="{8D8A2B35-05DC-4660-B245-01ED92A52C0E}" destId="{18254512-2DDE-47A4-B2EC-E58355A7C8F9}" srcOrd="0" destOrd="8" presId="urn:microsoft.com/office/officeart/2005/8/layout/vList2"/>
    <dgm:cxn modelId="{CC7E1354-8793-46A0-84C3-8A150E8015E6}" srcId="{C9E18274-82F5-4F87-8819-2AFC0995CD1F}" destId="{29ACCF0A-B38C-4BCB-98E8-230B6BF6ED6A}" srcOrd="0" destOrd="0" parTransId="{B9F80D2A-43DB-46A3-BA6F-84073ED3C7FC}" sibTransId="{5D05F90A-2378-457D-9E4C-09201DF78115}"/>
    <dgm:cxn modelId="{DCD71785-3768-44AB-9FEA-284518FE011D}" srcId="{29ACCF0A-B38C-4BCB-98E8-230B6BF6ED6A}" destId="{105BDEB9-7837-4722-B90F-5CCC8CACFC79}" srcOrd="0" destOrd="0" parTransId="{410AE05D-AEB7-4FAD-89B4-2579B808FDE4}" sibTransId="{C128BE4C-7F7F-4156-9ACF-5283AF11937A}"/>
    <dgm:cxn modelId="{A06514A0-699B-46B0-AFFD-C2CBB394D127}" srcId="{C9E18274-82F5-4F87-8819-2AFC0995CD1F}" destId="{598C80AE-3380-49FC-B897-2C17AFFC9597}" srcOrd="3" destOrd="0" parTransId="{62096751-4A2C-4EC9-9C22-5DD98C61465B}" sibTransId="{8932BDC0-7980-4FC8-AD72-5E2E4B979D1C}"/>
    <dgm:cxn modelId="{1FFEFAA1-AA3A-4A45-8368-3621ED4D31F3}" type="presOf" srcId="{6DAA16ED-664F-47EE-BE95-BC75C26F0F9A}" destId="{D4FACB05-84DD-4574-A9FA-305BF78880F2}" srcOrd="0" destOrd="0" presId="urn:microsoft.com/office/officeart/2005/8/layout/vList2"/>
    <dgm:cxn modelId="{27F343A6-FBCB-4F3F-8508-449D6C3A974E}" srcId="{6DAA16ED-664F-47EE-BE95-BC75C26F0F9A}" destId="{C9E18274-82F5-4F87-8819-2AFC0995CD1F}" srcOrd="0" destOrd="0" parTransId="{2C888EFE-8B80-4E53-9B69-EA0479CD7556}" sibTransId="{A226E171-54A7-44D3-875A-A9C43F767C0C}"/>
    <dgm:cxn modelId="{400515A9-1A30-40D2-BED8-333FEDCA856B}" type="presOf" srcId="{6C51C535-35C1-4DC0-BDE7-A42CA67A6C96}" destId="{18254512-2DDE-47A4-B2EC-E58355A7C8F9}" srcOrd="0" destOrd="3" presId="urn:microsoft.com/office/officeart/2005/8/layout/vList2"/>
    <dgm:cxn modelId="{D7ED36B6-D278-4A36-B849-C7C31E5A0145}" srcId="{1317B26E-AD52-47EB-880D-9874D1AEAAB3}" destId="{0747F01A-B9C1-4200-8343-AA630FDCB219}" srcOrd="0" destOrd="0" parTransId="{89408C46-1949-40F2-8969-7D33EE40729E}" sibTransId="{DAE26DFD-80AD-4137-8590-102F4A4FCCED}"/>
    <dgm:cxn modelId="{2BD8AAB7-275B-47B9-8CF1-FDD5FDD609B7}" type="presOf" srcId="{105BDEB9-7837-4722-B90F-5CCC8CACFC79}" destId="{18254512-2DDE-47A4-B2EC-E58355A7C8F9}" srcOrd="0" destOrd="1" presId="urn:microsoft.com/office/officeart/2005/8/layout/vList2"/>
    <dgm:cxn modelId="{0CECBDB7-41DE-44F5-A239-319637DC0959}" type="presOf" srcId="{29ACCF0A-B38C-4BCB-98E8-230B6BF6ED6A}" destId="{18254512-2DDE-47A4-B2EC-E58355A7C8F9}" srcOrd="0" destOrd="0" presId="urn:microsoft.com/office/officeart/2005/8/layout/vList2"/>
    <dgm:cxn modelId="{A078D5BB-5F03-4FE1-9E88-CDED61CF7087}" srcId="{598C80AE-3380-49FC-B897-2C17AFFC9597}" destId="{7FC703EF-CF89-400F-ABAE-9E47B0DC4DBC}" srcOrd="0" destOrd="0" parTransId="{0DC3DC52-B4D2-43ED-8C40-47EEAE3F76C5}" sibTransId="{8513A1B2-897A-4F0A-896B-B06829607D51}"/>
    <dgm:cxn modelId="{0EB732BD-0BCF-48D1-9B28-341388B64FDA}" srcId="{C9E18274-82F5-4F87-8819-2AFC0995CD1F}" destId="{1317B26E-AD52-47EB-880D-9874D1AEAAB3}" srcOrd="2" destOrd="0" parTransId="{94A09CA7-F4CF-46B6-8B37-AF7AAF6CF6D8}" sibTransId="{153A70EB-73A5-4262-91AC-DFE2F94B7C5D}"/>
    <dgm:cxn modelId="{A3389FCE-BFB5-4029-BD26-04366BBA9B9F}" type="presOf" srcId="{598C80AE-3380-49FC-B897-2C17AFFC9597}" destId="{18254512-2DDE-47A4-B2EC-E58355A7C8F9}" srcOrd="0" destOrd="6" presId="urn:microsoft.com/office/officeart/2005/8/layout/vList2"/>
    <dgm:cxn modelId="{0CE523D6-7F0A-4D64-A1BC-875B6C440C7D}" srcId="{8D8A2B35-05DC-4660-B245-01ED92A52C0E}" destId="{7AEC15AC-9219-40BB-9702-106A665FCED8}" srcOrd="0" destOrd="0" parTransId="{7D454583-01DF-408F-8D8D-AB8D0E7C46AF}" sibTransId="{DD4BC244-DA6B-4B75-A22D-83CC37582598}"/>
    <dgm:cxn modelId="{9A9600D8-434F-4BA8-9ACC-9BA4865377BF}" type="presOf" srcId="{7FC703EF-CF89-400F-ABAE-9E47B0DC4DBC}" destId="{18254512-2DDE-47A4-B2EC-E58355A7C8F9}" srcOrd="0" destOrd="7" presId="urn:microsoft.com/office/officeart/2005/8/layout/vList2"/>
    <dgm:cxn modelId="{0B8374DA-6DEC-40A5-B518-832E741077F0}" srcId="{66D709F9-EB4A-4C5A-920E-41BA92BE313D}" destId="{6C51C535-35C1-4DC0-BDE7-A42CA67A6C96}" srcOrd="0" destOrd="0" parTransId="{B95D1680-AB26-4250-AA03-FD410B70C51B}" sibTransId="{AA1BF4C0-E65F-4B10-B348-90D2FE7ACE0D}"/>
    <dgm:cxn modelId="{83CB0CE3-A49C-4D37-BF11-E102627DB606}" type="presOf" srcId="{7AEC15AC-9219-40BB-9702-106A665FCED8}" destId="{18254512-2DDE-47A4-B2EC-E58355A7C8F9}" srcOrd="0" destOrd="9" presId="urn:microsoft.com/office/officeart/2005/8/layout/vList2"/>
    <dgm:cxn modelId="{2567D7F3-26A3-4180-B9E6-27266E702E1E}" type="presOf" srcId="{1317B26E-AD52-47EB-880D-9874D1AEAAB3}" destId="{18254512-2DDE-47A4-B2EC-E58355A7C8F9}" srcOrd="0" destOrd="4" presId="urn:microsoft.com/office/officeart/2005/8/layout/vList2"/>
    <dgm:cxn modelId="{5B9D81C4-63D5-4CE6-BBD2-89BB144F544B}" type="presParOf" srcId="{D4FACB05-84DD-4574-A9FA-305BF78880F2}" destId="{C4342D33-6024-4E41-9C2C-2B564B1B9C58}" srcOrd="0" destOrd="0" presId="urn:microsoft.com/office/officeart/2005/8/layout/vList2"/>
    <dgm:cxn modelId="{A8E11678-8493-4DB7-8B5A-75845258ED10}" type="presParOf" srcId="{D4FACB05-84DD-4574-A9FA-305BF78880F2}" destId="{18254512-2DDE-47A4-B2EC-E58355A7C8F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06B24B-01A2-4E4A-855F-8ABB9BD7126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8D10F3E-00A5-440E-97C4-F7ED0CF31348}">
      <dgm:prSet custT="1"/>
      <dgm:spPr/>
      <dgm:t>
        <a:bodyPr/>
        <a:lstStyle/>
        <a:p>
          <a:r>
            <a:rPr lang="en-US" sz="3200">
              <a:latin typeface="Girl Scout Display Light" panose="02020003000000000000" pitchFamily="18" charset="0"/>
            </a:rPr>
            <a:t>Communication – Start Early!</a:t>
          </a:r>
        </a:p>
      </dgm:t>
    </dgm:pt>
    <dgm:pt modelId="{AC09FC0F-CF60-47E0-A66B-72BCABFC38EA}" type="parTrans" cxnId="{38A69B89-2230-445B-BBC6-F0911AFEB55D}">
      <dgm:prSet/>
      <dgm:spPr/>
      <dgm:t>
        <a:bodyPr/>
        <a:lstStyle/>
        <a:p>
          <a:endParaRPr lang="en-US"/>
        </a:p>
      </dgm:t>
    </dgm:pt>
    <dgm:pt modelId="{DA843967-C2E9-4A9E-8EA7-E44020A9485D}" type="sibTrans" cxnId="{38A69B89-2230-445B-BBC6-F0911AFEB55D}">
      <dgm:prSet/>
      <dgm:spPr/>
      <dgm:t>
        <a:bodyPr/>
        <a:lstStyle/>
        <a:p>
          <a:endParaRPr lang="en-US"/>
        </a:p>
      </dgm:t>
    </dgm:pt>
    <dgm:pt modelId="{F4A0EFA8-87ED-47D5-9405-F870577C4C62}">
      <dgm:prSet custT="1"/>
      <dgm:spPr/>
      <dgm:t>
        <a:bodyPr/>
        <a:lstStyle/>
        <a:p>
          <a:r>
            <a:rPr lang="en-US" sz="3200">
              <a:latin typeface="Girl Scout Display Light" panose="02020003000000000000" pitchFamily="18" charset="0"/>
            </a:rPr>
            <a:t>Organization</a:t>
          </a:r>
        </a:p>
      </dgm:t>
    </dgm:pt>
    <dgm:pt modelId="{9CA5C36C-F0ED-4482-BBBE-34532DCD60AE}" type="parTrans" cxnId="{DF775937-FA40-407F-8AF4-CA946AC4723C}">
      <dgm:prSet/>
      <dgm:spPr/>
      <dgm:t>
        <a:bodyPr/>
        <a:lstStyle/>
        <a:p>
          <a:endParaRPr lang="en-US"/>
        </a:p>
      </dgm:t>
    </dgm:pt>
    <dgm:pt modelId="{FF8AE907-121A-4672-8133-47022918CBA8}" type="sibTrans" cxnId="{DF775937-FA40-407F-8AF4-CA946AC4723C}">
      <dgm:prSet/>
      <dgm:spPr/>
      <dgm:t>
        <a:bodyPr/>
        <a:lstStyle/>
        <a:p>
          <a:endParaRPr lang="en-US"/>
        </a:p>
      </dgm:t>
    </dgm:pt>
    <dgm:pt modelId="{EB58421C-4196-405A-8522-E78B4EDA1747}">
      <dgm:prSet custT="1"/>
      <dgm:spPr/>
      <dgm:t>
        <a:bodyPr/>
        <a:lstStyle/>
        <a:p>
          <a:r>
            <a:rPr lang="en-US" sz="3200">
              <a:latin typeface="Girl Scout Display Light" panose="02020003000000000000" pitchFamily="18" charset="0"/>
            </a:rPr>
            <a:t>Firm Boundaries</a:t>
          </a:r>
        </a:p>
      </dgm:t>
    </dgm:pt>
    <dgm:pt modelId="{A6F6786D-554E-448F-9887-A2EF7F1E2235}" type="parTrans" cxnId="{9A9E18D5-DD0B-472B-AC11-2C4F6EAF9C45}">
      <dgm:prSet/>
      <dgm:spPr/>
      <dgm:t>
        <a:bodyPr/>
        <a:lstStyle/>
        <a:p>
          <a:endParaRPr lang="en-US"/>
        </a:p>
      </dgm:t>
    </dgm:pt>
    <dgm:pt modelId="{DCBA133F-448C-4110-996F-3B400399E6E0}" type="sibTrans" cxnId="{9A9E18D5-DD0B-472B-AC11-2C4F6EAF9C45}">
      <dgm:prSet/>
      <dgm:spPr/>
      <dgm:t>
        <a:bodyPr/>
        <a:lstStyle/>
        <a:p>
          <a:endParaRPr lang="en-US"/>
        </a:p>
      </dgm:t>
    </dgm:pt>
    <dgm:pt modelId="{53AC9982-2D7B-4239-A3EA-FD9CBC2EC92F}" type="pres">
      <dgm:prSet presAssocID="{DA06B24B-01A2-4E4A-855F-8ABB9BD7126D}" presName="linear" presStyleCnt="0">
        <dgm:presLayoutVars>
          <dgm:animLvl val="lvl"/>
          <dgm:resizeHandles val="exact"/>
        </dgm:presLayoutVars>
      </dgm:prSet>
      <dgm:spPr/>
    </dgm:pt>
    <dgm:pt modelId="{E833323F-6DFF-4F78-9908-8A70B5F67860}" type="pres">
      <dgm:prSet presAssocID="{C8D10F3E-00A5-440E-97C4-F7ED0CF31348}" presName="parentText" presStyleLbl="node1" presStyleIdx="0" presStyleCnt="3" custScaleX="98581" custScaleY="73855" custLinFactY="-60317" custLinFactNeighborX="-1558" custLinFactNeighborY="-100000">
        <dgm:presLayoutVars>
          <dgm:chMax val="0"/>
          <dgm:bulletEnabled val="1"/>
        </dgm:presLayoutVars>
      </dgm:prSet>
      <dgm:spPr/>
    </dgm:pt>
    <dgm:pt modelId="{D6868E3E-6314-4D36-9D07-63567038F7F6}" type="pres">
      <dgm:prSet presAssocID="{DA843967-C2E9-4A9E-8EA7-E44020A9485D}" presName="spacer" presStyleCnt="0"/>
      <dgm:spPr/>
    </dgm:pt>
    <dgm:pt modelId="{DEF895A9-E2A3-458D-B9BF-91E91479652C}" type="pres">
      <dgm:prSet presAssocID="{F4A0EFA8-87ED-47D5-9405-F870577C4C62}" presName="parentText" presStyleLbl="node1" presStyleIdx="1" presStyleCnt="3" custScaleY="83252" custLinFactY="-26464" custLinFactNeighborY="-100000">
        <dgm:presLayoutVars>
          <dgm:chMax val="0"/>
          <dgm:bulletEnabled val="1"/>
        </dgm:presLayoutVars>
      </dgm:prSet>
      <dgm:spPr/>
    </dgm:pt>
    <dgm:pt modelId="{C4721419-511C-4D13-808D-35D5E23B74A0}" type="pres">
      <dgm:prSet presAssocID="{FF8AE907-121A-4672-8133-47022918CBA8}" presName="spacer" presStyleCnt="0"/>
      <dgm:spPr/>
    </dgm:pt>
    <dgm:pt modelId="{0FA542A9-D991-4E51-8687-DC6784D17B7C}" type="pres">
      <dgm:prSet presAssocID="{EB58421C-4196-405A-8522-E78B4EDA1747}" presName="parentText" presStyleLbl="node1" presStyleIdx="2" presStyleCnt="3" custScaleY="71997" custLinFactNeighborY="56548">
        <dgm:presLayoutVars>
          <dgm:chMax val="0"/>
          <dgm:bulletEnabled val="1"/>
        </dgm:presLayoutVars>
      </dgm:prSet>
      <dgm:spPr/>
    </dgm:pt>
  </dgm:ptLst>
  <dgm:cxnLst>
    <dgm:cxn modelId="{DA8C3528-DA7E-49BD-81D2-DFE1F0DE8A51}" type="presOf" srcId="{DA06B24B-01A2-4E4A-855F-8ABB9BD7126D}" destId="{53AC9982-2D7B-4239-A3EA-FD9CBC2EC92F}" srcOrd="0" destOrd="0" presId="urn:microsoft.com/office/officeart/2005/8/layout/vList2"/>
    <dgm:cxn modelId="{E7D23531-8421-4A35-A5BB-93B5320F4903}" type="presOf" srcId="{C8D10F3E-00A5-440E-97C4-F7ED0CF31348}" destId="{E833323F-6DFF-4F78-9908-8A70B5F67860}" srcOrd="0" destOrd="0" presId="urn:microsoft.com/office/officeart/2005/8/layout/vList2"/>
    <dgm:cxn modelId="{3E12CA36-C485-4E7C-AEE0-BDBA8BF6AF7D}" type="presOf" srcId="{F4A0EFA8-87ED-47D5-9405-F870577C4C62}" destId="{DEF895A9-E2A3-458D-B9BF-91E91479652C}" srcOrd="0" destOrd="0" presId="urn:microsoft.com/office/officeart/2005/8/layout/vList2"/>
    <dgm:cxn modelId="{DF775937-FA40-407F-8AF4-CA946AC4723C}" srcId="{DA06B24B-01A2-4E4A-855F-8ABB9BD7126D}" destId="{F4A0EFA8-87ED-47D5-9405-F870577C4C62}" srcOrd="1" destOrd="0" parTransId="{9CA5C36C-F0ED-4482-BBBE-34532DCD60AE}" sibTransId="{FF8AE907-121A-4672-8133-47022918CBA8}"/>
    <dgm:cxn modelId="{38A69B89-2230-445B-BBC6-F0911AFEB55D}" srcId="{DA06B24B-01A2-4E4A-855F-8ABB9BD7126D}" destId="{C8D10F3E-00A5-440E-97C4-F7ED0CF31348}" srcOrd="0" destOrd="0" parTransId="{AC09FC0F-CF60-47E0-A66B-72BCABFC38EA}" sibTransId="{DA843967-C2E9-4A9E-8EA7-E44020A9485D}"/>
    <dgm:cxn modelId="{D86241B6-5C50-4269-A62F-AB0B7EEAF5D2}" type="presOf" srcId="{EB58421C-4196-405A-8522-E78B4EDA1747}" destId="{0FA542A9-D991-4E51-8687-DC6784D17B7C}" srcOrd="0" destOrd="0" presId="urn:microsoft.com/office/officeart/2005/8/layout/vList2"/>
    <dgm:cxn modelId="{9A9E18D5-DD0B-472B-AC11-2C4F6EAF9C45}" srcId="{DA06B24B-01A2-4E4A-855F-8ABB9BD7126D}" destId="{EB58421C-4196-405A-8522-E78B4EDA1747}" srcOrd="2" destOrd="0" parTransId="{A6F6786D-554E-448F-9887-A2EF7F1E2235}" sibTransId="{DCBA133F-448C-4110-996F-3B400399E6E0}"/>
    <dgm:cxn modelId="{5D015283-68A5-4BA9-99DA-F765AE7ABF4A}" type="presParOf" srcId="{53AC9982-2D7B-4239-A3EA-FD9CBC2EC92F}" destId="{E833323F-6DFF-4F78-9908-8A70B5F67860}" srcOrd="0" destOrd="0" presId="urn:microsoft.com/office/officeart/2005/8/layout/vList2"/>
    <dgm:cxn modelId="{17FA9B7D-7C1C-404D-83C6-B192064E1F36}" type="presParOf" srcId="{53AC9982-2D7B-4239-A3EA-FD9CBC2EC92F}" destId="{D6868E3E-6314-4D36-9D07-63567038F7F6}" srcOrd="1" destOrd="0" presId="urn:microsoft.com/office/officeart/2005/8/layout/vList2"/>
    <dgm:cxn modelId="{AEF19295-7DC6-4942-87D4-6DDBFC6AA9D3}" type="presParOf" srcId="{53AC9982-2D7B-4239-A3EA-FD9CBC2EC92F}" destId="{DEF895A9-E2A3-458D-B9BF-91E91479652C}" srcOrd="2" destOrd="0" presId="urn:microsoft.com/office/officeart/2005/8/layout/vList2"/>
    <dgm:cxn modelId="{2434305A-5A03-44E0-8411-6EFF68339E00}" type="presParOf" srcId="{53AC9982-2D7B-4239-A3EA-FD9CBC2EC92F}" destId="{C4721419-511C-4D13-808D-35D5E23B74A0}" srcOrd="3" destOrd="0" presId="urn:microsoft.com/office/officeart/2005/8/layout/vList2"/>
    <dgm:cxn modelId="{DB1A803F-9997-4EFA-B615-35B657DF7AB7}" type="presParOf" srcId="{53AC9982-2D7B-4239-A3EA-FD9CBC2EC92F}" destId="{0FA542A9-D991-4E51-8687-DC6784D17B7C}"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8DE641-0FCA-4F9F-B6B2-143A75DAC1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672616E-C3D1-4034-A477-8D77A71B3A34}">
      <dgm:prSet custT="1"/>
      <dgm:spPr/>
      <dgm:t>
        <a:bodyPr/>
        <a:lstStyle/>
        <a:p>
          <a:r>
            <a:rPr lang="en-US" sz="2800" b="0" i="0">
              <a:latin typeface="Girl Scout Display Light"/>
            </a:rPr>
            <a:t>Lay the Groundwork - Know </a:t>
          </a:r>
          <a:r>
            <a:rPr lang="en-US" sz="2800">
              <a:latin typeface="Girl Scout Display Light"/>
            </a:rPr>
            <a:t>Y</a:t>
          </a:r>
          <a:r>
            <a:rPr lang="en-US" sz="2800" b="0" i="0">
              <a:latin typeface="Girl Scout Display Light"/>
            </a:rPr>
            <a:t>our </a:t>
          </a:r>
          <a:r>
            <a:rPr lang="en-US" sz="2800">
              <a:latin typeface="Girl Scout Display Light"/>
            </a:rPr>
            <a:t>P</a:t>
          </a:r>
          <a:r>
            <a:rPr lang="en-US" sz="2800" b="0" i="0">
              <a:latin typeface="Girl Scout Display Light"/>
            </a:rPr>
            <a:t>eople</a:t>
          </a:r>
          <a:endParaRPr lang="en-US" sz="2800">
            <a:latin typeface="Girl Scout Display Light"/>
          </a:endParaRPr>
        </a:p>
      </dgm:t>
    </dgm:pt>
    <dgm:pt modelId="{192D969F-62A9-41B6-8661-0087B322F2A5}" type="parTrans" cxnId="{0117A666-48E7-41EA-9633-B7F4426F20AA}">
      <dgm:prSet/>
      <dgm:spPr/>
      <dgm:t>
        <a:bodyPr/>
        <a:lstStyle/>
        <a:p>
          <a:endParaRPr lang="en-US"/>
        </a:p>
      </dgm:t>
    </dgm:pt>
    <dgm:pt modelId="{DD287CB1-BC94-4A0F-9241-A582DEDB20C7}" type="sibTrans" cxnId="{0117A666-48E7-41EA-9633-B7F4426F20AA}">
      <dgm:prSet/>
      <dgm:spPr/>
      <dgm:t>
        <a:bodyPr/>
        <a:lstStyle/>
        <a:p>
          <a:endParaRPr lang="en-US"/>
        </a:p>
      </dgm:t>
    </dgm:pt>
    <dgm:pt modelId="{CEE419C2-9F82-4F5D-AB5F-6FEC3016CD95}">
      <dgm:prSet custT="1"/>
      <dgm:spPr/>
      <dgm:t>
        <a:bodyPr/>
        <a:lstStyle/>
        <a:p>
          <a:endParaRPr lang="en-US" sz="2000">
            <a:latin typeface="Girl Scout Display Light"/>
          </a:endParaRPr>
        </a:p>
      </dgm:t>
    </dgm:pt>
    <dgm:pt modelId="{77042243-D153-4DED-8951-9903DC779D53}" type="parTrans" cxnId="{FAC00025-9A63-4D23-9C6A-0D07D5DCE56D}">
      <dgm:prSet/>
      <dgm:spPr/>
      <dgm:t>
        <a:bodyPr/>
        <a:lstStyle/>
        <a:p>
          <a:endParaRPr lang="en-US"/>
        </a:p>
      </dgm:t>
    </dgm:pt>
    <dgm:pt modelId="{2EA0BA40-E96B-4D95-896C-F6FF1F173575}" type="sibTrans" cxnId="{FAC00025-9A63-4D23-9C6A-0D07D5DCE56D}">
      <dgm:prSet/>
      <dgm:spPr/>
      <dgm:t>
        <a:bodyPr/>
        <a:lstStyle/>
        <a:p>
          <a:endParaRPr lang="en-US"/>
        </a:p>
      </dgm:t>
    </dgm:pt>
    <dgm:pt modelId="{8B95390A-0749-4348-8A7E-8640DD9659B8}">
      <dgm:prSet custT="1"/>
      <dgm:spPr/>
      <dgm:t>
        <a:bodyPr/>
        <a:lstStyle/>
        <a:p>
          <a:r>
            <a:rPr lang="en-US" sz="2800" b="0" i="0">
              <a:latin typeface="Girl Scout Display Light"/>
            </a:rPr>
            <a:t>Intentional Communication - Methods and Frequency</a:t>
          </a:r>
          <a:endParaRPr lang="en-US" sz="2800">
            <a:latin typeface="Girl Scout Display Light"/>
          </a:endParaRPr>
        </a:p>
      </dgm:t>
    </dgm:pt>
    <dgm:pt modelId="{A23D0400-92F2-4370-812E-0FCF651E86DC}" type="parTrans" cxnId="{07F45EC6-C461-4FBD-9CD2-1A701D47ABF9}">
      <dgm:prSet/>
      <dgm:spPr/>
      <dgm:t>
        <a:bodyPr/>
        <a:lstStyle/>
        <a:p>
          <a:endParaRPr lang="en-US"/>
        </a:p>
      </dgm:t>
    </dgm:pt>
    <dgm:pt modelId="{3ED392D8-EA17-41F1-92EE-A7C060DCC8D2}" type="sibTrans" cxnId="{07F45EC6-C461-4FBD-9CD2-1A701D47ABF9}">
      <dgm:prSet/>
      <dgm:spPr/>
      <dgm:t>
        <a:bodyPr/>
        <a:lstStyle/>
        <a:p>
          <a:endParaRPr lang="en-US"/>
        </a:p>
      </dgm:t>
    </dgm:pt>
    <dgm:pt modelId="{8AE398FC-481A-4E19-81C7-7A863A965B64}">
      <dgm:prSet custT="1"/>
      <dgm:spPr/>
      <dgm:t>
        <a:bodyPr/>
        <a:lstStyle/>
        <a:p>
          <a:endParaRPr lang="en-US" sz="2000">
            <a:latin typeface="Girl Scout Display Light"/>
          </a:endParaRPr>
        </a:p>
      </dgm:t>
    </dgm:pt>
    <dgm:pt modelId="{32AA1723-FA69-44DC-9716-FE0AB560723C}" type="parTrans" cxnId="{8B126035-A2BD-430C-911B-82A29A1C951C}">
      <dgm:prSet/>
      <dgm:spPr/>
      <dgm:t>
        <a:bodyPr/>
        <a:lstStyle/>
        <a:p>
          <a:endParaRPr lang="en-US"/>
        </a:p>
      </dgm:t>
    </dgm:pt>
    <dgm:pt modelId="{9E0F60B6-9462-4974-8CAC-554876DC5ED4}" type="sibTrans" cxnId="{8B126035-A2BD-430C-911B-82A29A1C951C}">
      <dgm:prSet/>
      <dgm:spPr/>
      <dgm:t>
        <a:bodyPr/>
        <a:lstStyle/>
        <a:p>
          <a:endParaRPr lang="en-US"/>
        </a:p>
      </dgm:t>
    </dgm:pt>
    <dgm:pt modelId="{6618BFA7-9685-4D64-8177-6169C378A5A0}" type="pres">
      <dgm:prSet presAssocID="{5A8DE641-0FCA-4F9F-B6B2-143A75DAC1C8}" presName="linear" presStyleCnt="0">
        <dgm:presLayoutVars>
          <dgm:animLvl val="lvl"/>
          <dgm:resizeHandles val="exact"/>
        </dgm:presLayoutVars>
      </dgm:prSet>
      <dgm:spPr/>
    </dgm:pt>
    <dgm:pt modelId="{B3490F95-DDBF-4CD1-BB97-A34AAFCC507F}" type="pres">
      <dgm:prSet presAssocID="{0672616E-C3D1-4034-A477-8D77A71B3A34}" presName="parentText" presStyleLbl="node1" presStyleIdx="0" presStyleCnt="2" custScaleY="86458">
        <dgm:presLayoutVars>
          <dgm:chMax val="0"/>
          <dgm:bulletEnabled val="1"/>
        </dgm:presLayoutVars>
      </dgm:prSet>
      <dgm:spPr/>
    </dgm:pt>
    <dgm:pt modelId="{7D4E3A68-EB35-45E2-8E0E-47A02EC08AC9}" type="pres">
      <dgm:prSet presAssocID="{0672616E-C3D1-4034-A477-8D77A71B3A34}" presName="childText" presStyleLbl="revTx" presStyleIdx="0" presStyleCnt="2">
        <dgm:presLayoutVars>
          <dgm:bulletEnabled val="1"/>
        </dgm:presLayoutVars>
      </dgm:prSet>
      <dgm:spPr/>
    </dgm:pt>
    <dgm:pt modelId="{9D971EA5-7D53-44F5-B87E-15FCDABF0454}" type="pres">
      <dgm:prSet presAssocID="{8B95390A-0749-4348-8A7E-8640DD9659B8}" presName="parentText" presStyleLbl="node1" presStyleIdx="1" presStyleCnt="2" custScaleY="99043" custLinFactNeighborY="20817">
        <dgm:presLayoutVars>
          <dgm:chMax val="0"/>
          <dgm:bulletEnabled val="1"/>
        </dgm:presLayoutVars>
      </dgm:prSet>
      <dgm:spPr/>
    </dgm:pt>
    <dgm:pt modelId="{F29DE363-95B1-47FB-B211-3815755E1167}" type="pres">
      <dgm:prSet presAssocID="{8B95390A-0749-4348-8A7E-8640DD9659B8}" presName="childText" presStyleLbl="revTx" presStyleIdx="1" presStyleCnt="2" custLinFactNeighborX="-150" custLinFactNeighborY="22647">
        <dgm:presLayoutVars>
          <dgm:bulletEnabled val="1"/>
        </dgm:presLayoutVars>
      </dgm:prSet>
      <dgm:spPr/>
    </dgm:pt>
  </dgm:ptLst>
  <dgm:cxnLst>
    <dgm:cxn modelId="{FAC00025-9A63-4D23-9C6A-0D07D5DCE56D}" srcId="{0672616E-C3D1-4034-A477-8D77A71B3A34}" destId="{CEE419C2-9F82-4F5D-AB5F-6FEC3016CD95}" srcOrd="0" destOrd="0" parTransId="{77042243-D153-4DED-8951-9903DC779D53}" sibTransId="{2EA0BA40-E96B-4D95-896C-F6FF1F173575}"/>
    <dgm:cxn modelId="{452E5B2C-6941-4798-B704-078B5B242CF0}" type="presOf" srcId="{0672616E-C3D1-4034-A477-8D77A71B3A34}" destId="{B3490F95-DDBF-4CD1-BB97-A34AAFCC507F}" srcOrd="0" destOrd="0" presId="urn:microsoft.com/office/officeart/2005/8/layout/vList2"/>
    <dgm:cxn modelId="{8B126035-A2BD-430C-911B-82A29A1C951C}" srcId="{8B95390A-0749-4348-8A7E-8640DD9659B8}" destId="{8AE398FC-481A-4E19-81C7-7A863A965B64}" srcOrd="0" destOrd="0" parTransId="{32AA1723-FA69-44DC-9716-FE0AB560723C}" sibTransId="{9E0F60B6-9462-4974-8CAC-554876DC5ED4}"/>
    <dgm:cxn modelId="{0117A666-48E7-41EA-9633-B7F4426F20AA}" srcId="{5A8DE641-0FCA-4F9F-B6B2-143A75DAC1C8}" destId="{0672616E-C3D1-4034-A477-8D77A71B3A34}" srcOrd="0" destOrd="0" parTransId="{192D969F-62A9-41B6-8661-0087B322F2A5}" sibTransId="{DD287CB1-BC94-4A0F-9241-A582DEDB20C7}"/>
    <dgm:cxn modelId="{F5E69B86-4E4B-4F22-97F2-58291E7AF57F}" type="presOf" srcId="{5A8DE641-0FCA-4F9F-B6B2-143A75DAC1C8}" destId="{6618BFA7-9685-4D64-8177-6169C378A5A0}" srcOrd="0" destOrd="0" presId="urn:microsoft.com/office/officeart/2005/8/layout/vList2"/>
    <dgm:cxn modelId="{07F45EC6-C461-4FBD-9CD2-1A701D47ABF9}" srcId="{5A8DE641-0FCA-4F9F-B6B2-143A75DAC1C8}" destId="{8B95390A-0749-4348-8A7E-8640DD9659B8}" srcOrd="1" destOrd="0" parTransId="{A23D0400-92F2-4370-812E-0FCF651E86DC}" sibTransId="{3ED392D8-EA17-41F1-92EE-A7C060DCC8D2}"/>
    <dgm:cxn modelId="{00CE90EA-429D-4ADE-B01F-A62DB7E62CE6}" type="presOf" srcId="{CEE419C2-9F82-4F5D-AB5F-6FEC3016CD95}" destId="{7D4E3A68-EB35-45E2-8E0E-47A02EC08AC9}" srcOrd="0" destOrd="0" presId="urn:microsoft.com/office/officeart/2005/8/layout/vList2"/>
    <dgm:cxn modelId="{E95EA6F7-7B1F-4490-8E42-C41024CB408D}" type="presOf" srcId="{8B95390A-0749-4348-8A7E-8640DD9659B8}" destId="{9D971EA5-7D53-44F5-B87E-15FCDABF0454}" srcOrd="0" destOrd="0" presId="urn:microsoft.com/office/officeart/2005/8/layout/vList2"/>
    <dgm:cxn modelId="{B30ED6FA-D6C5-4766-B1FE-C52C00B54EF6}" type="presOf" srcId="{8AE398FC-481A-4E19-81C7-7A863A965B64}" destId="{F29DE363-95B1-47FB-B211-3815755E1167}" srcOrd="0" destOrd="0" presId="urn:microsoft.com/office/officeart/2005/8/layout/vList2"/>
    <dgm:cxn modelId="{E6F7D8F6-B2A5-49EE-83AA-56F29EA8FC06}" type="presParOf" srcId="{6618BFA7-9685-4D64-8177-6169C378A5A0}" destId="{B3490F95-DDBF-4CD1-BB97-A34AAFCC507F}" srcOrd="0" destOrd="0" presId="urn:microsoft.com/office/officeart/2005/8/layout/vList2"/>
    <dgm:cxn modelId="{4C53CE22-C999-49C1-88FE-BDDDE2513702}" type="presParOf" srcId="{6618BFA7-9685-4D64-8177-6169C378A5A0}" destId="{7D4E3A68-EB35-45E2-8E0E-47A02EC08AC9}" srcOrd="1" destOrd="0" presId="urn:microsoft.com/office/officeart/2005/8/layout/vList2"/>
    <dgm:cxn modelId="{22F852C3-1A03-4CD7-B26D-C06B68AC7FA5}" type="presParOf" srcId="{6618BFA7-9685-4D64-8177-6169C378A5A0}" destId="{9D971EA5-7D53-44F5-B87E-15FCDABF0454}" srcOrd="2" destOrd="0" presId="urn:microsoft.com/office/officeart/2005/8/layout/vList2"/>
    <dgm:cxn modelId="{0D823877-BE37-4444-A19C-14FCA7BD0463}" type="presParOf" srcId="{6618BFA7-9685-4D64-8177-6169C378A5A0}" destId="{F29DE363-95B1-47FB-B211-3815755E1167}"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97C0E2-1551-4973-964D-BC3006266B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453CF32-7AFB-4290-A2B2-49B97C6B94B9}">
      <dgm:prSet custT="1"/>
      <dgm:spPr>
        <a:solidFill>
          <a:srgbClr val="688DC8"/>
        </a:solidFill>
      </dgm:spPr>
      <dgm:t>
        <a:bodyPr/>
        <a:lstStyle/>
        <a:p>
          <a:r>
            <a:rPr lang="en-US" sz="3000" b="0" i="0">
              <a:latin typeface="Girl Scout Display Light"/>
            </a:rPr>
            <a:t>Training Resources - Reviewing the Basics</a:t>
          </a:r>
          <a:endParaRPr lang="en-US" sz="3000" i="0">
            <a:latin typeface="Girl Scout Display Light"/>
          </a:endParaRPr>
        </a:p>
      </dgm:t>
    </dgm:pt>
    <dgm:pt modelId="{07480D53-2143-4702-A588-E8DA006383A6}" type="parTrans" cxnId="{84B52B02-F01C-4B8D-BFC0-08D25103F383}">
      <dgm:prSet/>
      <dgm:spPr/>
      <dgm:t>
        <a:bodyPr/>
        <a:lstStyle/>
        <a:p>
          <a:endParaRPr lang="en-US"/>
        </a:p>
      </dgm:t>
    </dgm:pt>
    <dgm:pt modelId="{85BFD323-01E8-41DE-9764-2109734CD9D0}" type="sibTrans" cxnId="{84B52B02-F01C-4B8D-BFC0-08D25103F383}">
      <dgm:prSet/>
      <dgm:spPr/>
      <dgm:t>
        <a:bodyPr/>
        <a:lstStyle/>
        <a:p>
          <a:endParaRPr lang="en-US"/>
        </a:p>
      </dgm:t>
    </dgm:pt>
    <dgm:pt modelId="{4A525E63-61E9-4F85-938A-9FF808F4AB5F}">
      <dgm:prSet custT="1"/>
      <dgm:spPr/>
      <dgm:t>
        <a:bodyPr/>
        <a:lstStyle/>
        <a:p>
          <a:endParaRPr lang="en-US" sz="2400">
            <a:latin typeface="Girl Scout Display Light" panose="02020003000000000000" pitchFamily="18" charset="0"/>
          </a:endParaRPr>
        </a:p>
      </dgm:t>
    </dgm:pt>
    <dgm:pt modelId="{CFEEAF58-1D0D-4D52-A4D8-40FCD1A78A66}" type="parTrans" cxnId="{5AB33487-552D-4A3D-952D-BD365C557346}">
      <dgm:prSet/>
      <dgm:spPr/>
      <dgm:t>
        <a:bodyPr/>
        <a:lstStyle/>
        <a:p>
          <a:endParaRPr lang="en-US"/>
        </a:p>
      </dgm:t>
    </dgm:pt>
    <dgm:pt modelId="{8F62D38D-4EFF-4A95-8F81-6320CD9BCDB2}" type="sibTrans" cxnId="{5AB33487-552D-4A3D-952D-BD365C557346}">
      <dgm:prSet/>
      <dgm:spPr/>
      <dgm:t>
        <a:bodyPr/>
        <a:lstStyle/>
        <a:p>
          <a:endParaRPr lang="en-US"/>
        </a:p>
      </dgm:t>
    </dgm:pt>
    <dgm:pt modelId="{4D352390-552F-4D7A-81BA-CA8674A880EB}" type="pres">
      <dgm:prSet presAssocID="{2697C0E2-1551-4973-964D-BC3006266B52}" presName="linear" presStyleCnt="0">
        <dgm:presLayoutVars>
          <dgm:animLvl val="lvl"/>
          <dgm:resizeHandles val="exact"/>
        </dgm:presLayoutVars>
      </dgm:prSet>
      <dgm:spPr/>
    </dgm:pt>
    <dgm:pt modelId="{69C7D6B8-456F-4D64-903A-20A8D1D45944}" type="pres">
      <dgm:prSet presAssocID="{9453CF32-7AFB-4290-A2B2-49B97C6B94B9}" presName="parentText" presStyleLbl="node1" presStyleIdx="0" presStyleCnt="1" custScaleY="120960" custLinFactNeighborX="301" custLinFactNeighborY="-40770">
        <dgm:presLayoutVars>
          <dgm:chMax val="0"/>
          <dgm:bulletEnabled val="1"/>
        </dgm:presLayoutVars>
      </dgm:prSet>
      <dgm:spPr/>
    </dgm:pt>
    <dgm:pt modelId="{08D346EF-78B7-4AC7-A607-489E4929C480}" type="pres">
      <dgm:prSet presAssocID="{9453CF32-7AFB-4290-A2B2-49B97C6B94B9}" presName="childText" presStyleLbl="revTx" presStyleIdx="0" presStyleCnt="1" custLinFactNeighborX="0" custLinFactNeighborY="9351">
        <dgm:presLayoutVars>
          <dgm:bulletEnabled val="1"/>
        </dgm:presLayoutVars>
      </dgm:prSet>
      <dgm:spPr/>
    </dgm:pt>
  </dgm:ptLst>
  <dgm:cxnLst>
    <dgm:cxn modelId="{84B52B02-F01C-4B8D-BFC0-08D25103F383}" srcId="{2697C0E2-1551-4973-964D-BC3006266B52}" destId="{9453CF32-7AFB-4290-A2B2-49B97C6B94B9}" srcOrd="0" destOrd="0" parTransId="{07480D53-2143-4702-A588-E8DA006383A6}" sibTransId="{85BFD323-01E8-41DE-9764-2109734CD9D0}"/>
    <dgm:cxn modelId="{34BD6120-9D0A-4581-BA0D-49341A19E750}" type="presOf" srcId="{2697C0E2-1551-4973-964D-BC3006266B52}" destId="{4D352390-552F-4D7A-81BA-CA8674A880EB}" srcOrd="0" destOrd="0" presId="urn:microsoft.com/office/officeart/2005/8/layout/vList2"/>
    <dgm:cxn modelId="{3715BA71-7831-4B7B-A3E0-6F0102173A52}" type="presOf" srcId="{4A525E63-61E9-4F85-938A-9FF808F4AB5F}" destId="{08D346EF-78B7-4AC7-A607-489E4929C480}" srcOrd="0" destOrd="0" presId="urn:microsoft.com/office/officeart/2005/8/layout/vList2"/>
    <dgm:cxn modelId="{5AB33487-552D-4A3D-952D-BD365C557346}" srcId="{9453CF32-7AFB-4290-A2B2-49B97C6B94B9}" destId="{4A525E63-61E9-4F85-938A-9FF808F4AB5F}" srcOrd="0" destOrd="0" parTransId="{CFEEAF58-1D0D-4D52-A4D8-40FCD1A78A66}" sibTransId="{8F62D38D-4EFF-4A95-8F81-6320CD9BCDB2}"/>
    <dgm:cxn modelId="{7994D2CB-7B31-4ACB-A41B-C4D9BD61E177}" type="presOf" srcId="{9453CF32-7AFB-4290-A2B2-49B97C6B94B9}" destId="{69C7D6B8-456F-4D64-903A-20A8D1D45944}" srcOrd="0" destOrd="0" presId="urn:microsoft.com/office/officeart/2005/8/layout/vList2"/>
    <dgm:cxn modelId="{5C08DE06-EE6E-429B-9599-E8026963A8EF}" type="presParOf" srcId="{4D352390-552F-4D7A-81BA-CA8674A880EB}" destId="{69C7D6B8-456F-4D64-903A-20A8D1D45944}" srcOrd="0" destOrd="0" presId="urn:microsoft.com/office/officeart/2005/8/layout/vList2"/>
    <dgm:cxn modelId="{B1116648-B83B-413A-BFA1-AE98B52D670A}" type="presParOf" srcId="{4D352390-552F-4D7A-81BA-CA8674A880EB}" destId="{08D346EF-78B7-4AC7-A607-489E4929C480}"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9B5C83-907F-4731-A0F0-7834B024D70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C83FCC2-D336-4CA7-B636-CF5327E4A27B}">
      <dgm:prSet custT="1"/>
      <dgm:spPr>
        <a:solidFill>
          <a:srgbClr val="9FBDBB"/>
        </a:solidFill>
      </dgm:spPr>
      <dgm:t>
        <a:bodyPr/>
        <a:lstStyle/>
        <a:p>
          <a:r>
            <a:rPr lang="en-US" sz="3000" b="0" i="0">
              <a:latin typeface="Girl Scout Display Light"/>
            </a:rPr>
            <a:t>Staying Organized - document, document, document!</a:t>
          </a:r>
          <a:endParaRPr lang="en-US" sz="3000">
            <a:latin typeface="Girl Scout Display Light"/>
          </a:endParaRPr>
        </a:p>
      </dgm:t>
    </dgm:pt>
    <dgm:pt modelId="{AA3951FF-850F-40F1-9996-5563BA2929F5}" type="parTrans" cxnId="{42BE7012-E1EE-4F5B-8047-5B8B5BF17AE2}">
      <dgm:prSet/>
      <dgm:spPr/>
      <dgm:t>
        <a:bodyPr/>
        <a:lstStyle/>
        <a:p>
          <a:endParaRPr lang="en-US"/>
        </a:p>
      </dgm:t>
    </dgm:pt>
    <dgm:pt modelId="{710A903D-3601-4A59-8F0A-53A2DB225E1D}" type="sibTrans" cxnId="{42BE7012-E1EE-4F5B-8047-5B8B5BF17AE2}">
      <dgm:prSet/>
      <dgm:spPr/>
      <dgm:t>
        <a:bodyPr/>
        <a:lstStyle/>
        <a:p>
          <a:endParaRPr lang="en-US"/>
        </a:p>
      </dgm:t>
    </dgm:pt>
    <dgm:pt modelId="{C179018E-48C6-4340-833F-23C1EDA11ECD}">
      <dgm:prSet custT="1"/>
      <dgm:spPr/>
      <dgm:t>
        <a:bodyPr/>
        <a:lstStyle/>
        <a:p>
          <a:endParaRPr lang="en-US" sz="2400">
            <a:latin typeface="Girl Scout Display Light" panose="02020003000000000000" pitchFamily="18" charset="0"/>
          </a:endParaRPr>
        </a:p>
      </dgm:t>
    </dgm:pt>
    <dgm:pt modelId="{07CB3133-792F-42A1-962A-BCE30A6AC352}" type="parTrans" cxnId="{830D9F3F-2B25-49F0-815B-3831C3BDEA56}">
      <dgm:prSet/>
      <dgm:spPr/>
      <dgm:t>
        <a:bodyPr/>
        <a:lstStyle/>
        <a:p>
          <a:endParaRPr lang="en-US"/>
        </a:p>
      </dgm:t>
    </dgm:pt>
    <dgm:pt modelId="{C0BCB459-6D4D-4058-8FDE-5F7FC05DFD83}" type="sibTrans" cxnId="{830D9F3F-2B25-49F0-815B-3831C3BDEA56}">
      <dgm:prSet/>
      <dgm:spPr/>
      <dgm:t>
        <a:bodyPr/>
        <a:lstStyle/>
        <a:p>
          <a:endParaRPr lang="en-US"/>
        </a:p>
      </dgm:t>
    </dgm:pt>
    <dgm:pt modelId="{1600C190-ACDF-4437-A4C7-A56C9E4D187D}" type="pres">
      <dgm:prSet presAssocID="{A49B5C83-907F-4731-A0F0-7834B024D702}" presName="linear" presStyleCnt="0">
        <dgm:presLayoutVars>
          <dgm:animLvl val="lvl"/>
          <dgm:resizeHandles val="exact"/>
        </dgm:presLayoutVars>
      </dgm:prSet>
      <dgm:spPr/>
    </dgm:pt>
    <dgm:pt modelId="{96354BE0-6310-4481-A04D-9E9CC2BC921F}" type="pres">
      <dgm:prSet presAssocID="{1C83FCC2-D336-4CA7-B636-CF5327E4A27B}" presName="parentText" presStyleLbl="node1" presStyleIdx="0" presStyleCnt="1" custScaleY="144915" custLinFactNeighborY="-23213">
        <dgm:presLayoutVars>
          <dgm:chMax val="0"/>
          <dgm:bulletEnabled val="1"/>
        </dgm:presLayoutVars>
      </dgm:prSet>
      <dgm:spPr/>
    </dgm:pt>
    <dgm:pt modelId="{9FE44C00-910D-446D-9BE7-8D9FBDE8B265}" type="pres">
      <dgm:prSet presAssocID="{1C83FCC2-D336-4CA7-B636-CF5327E4A27B}" presName="childText" presStyleLbl="revTx" presStyleIdx="0" presStyleCnt="1" custScaleY="131463">
        <dgm:presLayoutVars>
          <dgm:bulletEnabled val="1"/>
        </dgm:presLayoutVars>
      </dgm:prSet>
      <dgm:spPr/>
    </dgm:pt>
  </dgm:ptLst>
  <dgm:cxnLst>
    <dgm:cxn modelId="{42BE7012-E1EE-4F5B-8047-5B8B5BF17AE2}" srcId="{A49B5C83-907F-4731-A0F0-7834B024D702}" destId="{1C83FCC2-D336-4CA7-B636-CF5327E4A27B}" srcOrd="0" destOrd="0" parTransId="{AA3951FF-850F-40F1-9996-5563BA2929F5}" sibTransId="{710A903D-3601-4A59-8F0A-53A2DB225E1D}"/>
    <dgm:cxn modelId="{830D9F3F-2B25-49F0-815B-3831C3BDEA56}" srcId="{1C83FCC2-D336-4CA7-B636-CF5327E4A27B}" destId="{C179018E-48C6-4340-833F-23C1EDA11ECD}" srcOrd="0" destOrd="0" parTransId="{07CB3133-792F-42A1-962A-BCE30A6AC352}" sibTransId="{C0BCB459-6D4D-4058-8FDE-5F7FC05DFD83}"/>
    <dgm:cxn modelId="{2AAD45A1-0D6B-456E-AFA9-DB9AF4EB4D10}" type="presOf" srcId="{A49B5C83-907F-4731-A0F0-7834B024D702}" destId="{1600C190-ACDF-4437-A4C7-A56C9E4D187D}" srcOrd="0" destOrd="0" presId="urn:microsoft.com/office/officeart/2005/8/layout/vList2"/>
    <dgm:cxn modelId="{0B0009AA-C272-4BF7-BF0A-CD78349F0E55}" type="presOf" srcId="{1C83FCC2-D336-4CA7-B636-CF5327E4A27B}" destId="{96354BE0-6310-4481-A04D-9E9CC2BC921F}" srcOrd="0" destOrd="0" presId="urn:microsoft.com/office/officeart/2005/8/layout/vList2"/>
    <dgm:cxn modelId="{D3B039C4-B672-4270-B3EF-52798A1E7927}" type="presOf" srcId="{C179018E-48C6-4340-833F-23C1EDA11ECD}" destId="{9FE44C00-910D-446D-9BE7-8D9FBDE8B265}" srcOrd="0" destOrd="0" presId="urn:microsoft.com/office/officeart/2005/8/layout/vList2"/>
    <dgm:cxn modelId="{5E71D2CC-0C56-49B9-A677-C57CB959E5B7}" type="presParOf" srcId="{1600C190-ACDF-4437-A4C7-A56C9E4D187D}" destId="{96354BE0-6310-4481-A04D-9E9CC2BC921F}" srcOrd="0" destOrd="0" presId="urn:microsoft.com/office/officeart/2005/8/layout/vList2"/>
    <dgm:cxn modelId="{ED11CF33-62F3-4F32-99A5-7ADA8FF99A04}" type="presParOf" srcId="{1600C190-ACDF-4437-A4C7-A56C9E4D187D}" destId="{9FE44C00-910D-446D-9BE7-8D9FBDE8B265}"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251F873-E99B-4236-81AC-19F870A26E55}" type="doc">
      <dgm:prSet loTypeId="urn:microsoft.com/office/officeart/2005/8/layout/vList2" loCatId="list" qsTypeId="urn:microsoft.com/office/officeart/2005/8/quickstyle/simple1" qsCatId="simple" csTypeId="urn:microsoft.com/office/officeart/2005/8/colors/accent6_3" csCatId="accent6" phldr="1"/>
      <dgm:spPr/>
      <dgm:t>
        <a:bodyPr/>
        <a:lstStyle/>
        <a:p>
          <a:endParaRPr lang="en-US"/>
        </a:p>
      </dgm:t>
    </dgm:pt>
    <dgm:pt modelId="{F019837C-CCB9-4E64-B2B3-EF893D41F4CE}">
      <dgm:prSet/>
      <dgm:spPr/>
      <dgm:t>
        <a:bodyPr/>
        <a:lstStyle/>
        <a:p>
          <a:r>
            <a:rPr lang="en-US">
              <a:latin typeface="Girl Scout Text Book" panose="02020003000000000000" pitchFamily="18" charset="0"/>
            </a:rPr>
            <a:t>Primary Resource: Customizable Presentations in the Troop Training Toolkit on </a:t>
          </a:r>
          <a:r>
            <a:rPr lang="en-US">
              <a:solidFill>
                <a:srgbClr val="002060"/>
              </a:solidFill>
              <a:latin typeface="Girl Scout Text Book" panose="02020003000000000000" pitchFamily="18" charset="0"/>
              <a:hlinkClick xmlns:r="http://schemas.openxmlformats.org/officeDocument/2006/relationships" r:id="rId1">
                <a:extLst>
                  <a:ext uri="{A12FA001-AC4F-418D-AE19-62706E023703}">
                    <ahyp:hlinkClr xmlns:ahyp="http://schemas.microsoft.com/office/drawing/2018/hyperlinkcolor" val="tx"/>
                  </a:ext>
                </a:extLst>
              </a:hlinkClick>
            </a:rPr>
            <a:t>Cookie Central</a:t>
          </a:r>
          <a:r>
            <a:rPr lang="en-US">
              <a:solidFill>
                <a:srgbClr val="002060"/>
              </a:solidFill>
              <a:latin typeface="Girl Scout Text Book" panose="02020003000000000000" pitchFamily="18" charset="0"/>
            </a:rPr>
            <a:t> </a:t>
          </a:r>
        </a:p>
      </dgm:t>
    </dgm:pt>
    <dgm:pt modelId="{4F91D834-718A-4756-A781-122B611BDA08}" type="parTrans" cxnId="{E557BB84-8253-4635-9D55-EBA91B1CFE53}">
      <dgm:prSet/>
      <dgm:spPr/>
      <dgm:t>
        <a:bodyPr/>
        <a:lstStyle/>
        <a:p>
          <a:endParaRPr lang="en-US"/>
        </a:p>
      </dgm:t>
    </dgm:pt>
    <dgm:pt modelId="{5067A128-7418-4CF6-AFB8-FB218B972C07}" type="sibTrans" cxnId="{E557BB84-8253-4635-9D55-EBA91B1CFE53}">
      <dgm:prSet/>
      <dgm:spPr/>
      <dgm:t>
        <a:bodyPr/>
        <a:lstStyle/>
        <a:p>
          <a:endParaRPr lang="en-US"/>
        </a:p>
      </dgm:t>
    </dgm:pt>
    <dgm:pt modelId="{614C6826-DCE1-4032-815E-F94805E1CD2D}">
      <dgm:prSet/>
      <dgm:spPr/>
      <dgm:t>
        <a:bodyPr/>
        <a:lstStyle/>
        <a:p>
          <a:r>
            <a:rPr lang="en-US" b="0" i="0">
              <a:latin typeface="Girl Scout Text Book" panose="02020003000000000000" pitchFamily="18" charset="0"/>
            </a:rPr>
            <a:t>Overview</a:t>
          </a:r>
          <a:endParaRPr lang="en-US">
            <a:latin typeface="Girl Scout Text Book" panose="02020003000000000000" pitchFamily="18" charset="0"/>
          </a:endParaRPr>
        </a:p>
      </dgm:t>
    </dgm:pt>
    <dgm:pt modelId="{FF2E55C5-770D-43B7-828F-4A1BB9BE6D4D}" type="parTrans" cxnId="{0215DE93-7A7F-4A07-A2BA-3A05FED1E84A}">
      <dgm:prSet/>
      <dgm:spPr/>
      <dgm:t>
        <a:bodyPr/>
        <a:lstStyle/>
        <a:p>
          <a:endParaRPr lang="en-US"/>
        </a:p>
      </dgm:t>
    </dgm:pt>
    <dgm:pt modelId="{F01F2B3D-3717-4A79-A35D-EFC2CCCC7865}" type="sibTrans" cxnId="{0215DE93-7A7F-4A07-A2BA-3A05FED1E84A}">
      <dgm:prSet/>
      <dgm:spPr/>
      <dgm:t>
        <a:bodyPr/>
        <a:lstStyle/>
        <a:p>
          <a:endParaRPr lang="en-US"/>
        </a:p>
      </dgm:t>
    </dgm:pt>
    <dgm:pt modelId="{7CEAF6C7-EC70-4952-A209-52BA0DBF6414}">
      <dgm:prSet/>
      <dgm:spPr/>
      <dgm:t>
        <a:bodyPr/>
        <a:lstStyle/>
        <a:p>
          <a:r>
            <a:rPr lang="en-US" b="0" i="0">
              <a:latin typeface="Girl Scout Text Book" panose="02020003000000000000" pitchFamily="18" charset="0"/>
            </a:rPr>
            <a:t>Engaging Girl Scouts &amp; Families</a:t>
          </a:r>
          <a:endParaRPr lang="en-US">
            <a:latin typeface="Girl Scout Text Book" panose="02020003000000000000" pitchFamily="18" charset="0"/>
          </a:endParaRPr>
        </a:p>
      </dgm:t>
    </dgm:pt>
    <dgm:pt modelId="{FF3852FC-B482-42BD-8504-2E71B54A32D0}" type="parTrans" cxnId="{7C8B2D5F-FE25-4D3F-A9CF-E6E1BF126DB0}">
      <dgm:prSet/>
      <dgm:spPr/>
      <dgm:t>
        <a:bodyPr/>
        <a:lstStyle/>
        <a:p>
          <a:endParaRPr lang="en-US"/>
        </a:p>
      </dgm:t>
    </dgm:pt>
    <dgm:pt modelId="{6D379F57-9496-43D3-A61B-34ABEC09F228}" type="sibTrans" cxnId="{7C8B2D5F-FE25-4D3F-A9CF-E6E1BF126DB0}">
      <dgm:prSet/>
      <dgm:spPr/>
      <dgm:t>
        <a:bodyPr/>
        <a:lstStyle/>
        <a:p>
          <a:endParaRPr lang="en-US"/>
        </a:p>
      </dgm:t>
    </dgm:pt>
    <dgm:pt modelId="{A8FD61FF-2BE8-4089-BC60-2B85ACFD0F04}">
      <dgm:prSet/>
      <dgm:spPr/>
      <dgm:t>
        <a:bodyPr/>
        <a:lstStyle/>
        <a:p>
          <a:r>
            <a:rPr lang="en-US" b="0" i="0">
              <a:latin typeface="Girl Scout Text Book" panose="02020003000000000000" pitchFamily="18" charset="0"/>
            </a:rPr>
            <a:t>Managing the Cookies</a:t>
          </a:r>
          <a:endParaRPr lang="en-US">
            <a:latin typeface="Girl Scout Text Book" panose="02020003000000000000" pitchFamily="18" charset="0"/>
          </a:endParaRPr>
        </a:p>
      </dgm:t>
    </dgm:pt>
    <dgm:pt modelId="{7BD2D7EE-0AE3-41EC-8301-63553F06478D}" type="parTrans" cxnId="{D76264F7-A4AC-4E88-82A7-CFB2C05E9974}">
      <dgm:prSet/>
      <dgm:spPr/>
      <dgm:t>
        <a:bodyPr/>
        <a:lstStyle/>
        <a:p>
          <a:endParaRPr lang="en-US"/>
        </a:p>
      </dgm:t>
    </dgm:pt>
    <dgm:pt modelId="{4765DAED-6B63-4417-86E0-D2E8ECC9A146}" type="sibTrans" cxnId="{D76264F7-A4AC-4E88-82A7-CFB2C05E9974}">
      <dgm:prSet/>
      <dgm:spPr/>
      <dgm:t>
        <a:bodyPr/>
        <a:lstStyle/>
        <a:p>
          <a:endParaRPr lang="en-US"/>
        </a:p>
      </dgm:t>
    </dgm:pt>
    <dgm:pt modelId="{7DBF21B5-2915-4426-976C-221320FCB047}">
      <dgm:prSet/>
      <dgm:spPr/>
      <dgm:t>
        <a:bodyPr/>
        <a:lstStyle/>
        <a:p>
          <a:r>
            <a:rPr lang="en-US" b="0" i="0">
              <a:latin typeface="Girl Scout Text Book" panose="02020003000000000000" pitchFamily="18" charset="0"/>
            </a:rPr>
            <a:t>Managing Cookie Finances</a:t>
          </a:r>
          <a:endParaRPr lang="en-US">
            <a:latin typeface="Girl Scout Text Book" panose="02020003000000000000" pitchFamily="18" charset="0"/>
          </a:endParaRPr>
        </a:p>
      </dgm:t>
    </dgm:pt>
    <dgm:pt modelId="{066ED252-1A8F-4B27-91BE-3F9741415753}" type="parTrans" cxnId="{924613A9-4C5F-45A4-B5C2-F3F45E09B909}">
      <dgm:prSet/>
      <dgm:spPr/>
      <dgm:t>
        <a:bodyPr/>
        <a:lstStyle/>
        <a:p>
          <a:endParaRPr lang="en-US"/>
        </a:p>
      </dgm:t>
    </dgm:pt>
    <dgm:pt modelId="{BB9BE914-8CB1-4345-AD1E-8794DCE51556}" type="sibTrans" cxnId="{924613A9-4C5F-45A4-B5C2-F3F45E09B909}">
      <dgm:prSet/>
      <dgm:spPr/>
      <dgm:t>
        <a:bodyPr/>
        <a:lstStyle/>
        <a:p>
          <a:endParaRPr lang="en-US"/>
        </a:p>
      </dgm:t>
    </dgm:pt>
    <dgm:pt modelId="{54A12B95-3A1B-459B-A29A-45F94E0C2618}">
      <dgm:prSet/>
      <dgm:spPr/>
      <dgm:t>
        <a:bodyPr/>
        <a:lstStyle/>
        <a:p>
          <a:r>
            <a:rPr lang="en-US" b="0" i="0">
              <a:latin typeface="Girl Scout Text Book" panose="02020003000000000000" pitchFamily="18" charset="0"/>
            </a:rPr>
            <a:t>Smart Cookies &amp; Digital Cookie</a:t>
          </a:r>
          <a:endParaRPr lang="en-US">
            <a:latin typeface="Girl Scout Text Book" panose="02020003000000000000" pitchFamily="18" charset="0"/>
          </a:endParaRPr>
        </a:p>
      </dgm:t>
    </dgm:pt>
    <dgm:pt modelId="{BF7A4A8D-84CB-4FEE-8424-8FAAF244E955}" type="parTrans" cxnId="{D54E0760-B806-446B-81DD-76C961766B2C}">
      <dgm:prSet/>
      <dgm:spPr/>
      <dgm:t>
        <a:bodyPr/>
        <a:lstStyle/>
        <a:p>
          <a:endParaRPr lang="en-US"/>
        </a:p>
      </dgm:t>
    </dgm:pt>
    <dgm:pt modelId="{8C0F8B54-AC9E-4947-B18C-C9A4B1C45D47}" type="sibTrans" cxnId="{D54E0760-B806-446B-81DD-76C961766B2C}">
      <dgm:prSet/>
      <dgm:spPr/>
      <dgm:t>
        <a:bodyPr/>
        <a:lstStyle/>
        <a:p>
          <a:endParaRPr lang="en-US"/>
        </a:p>
      </dgm:t>
    </dgm:pt>
    <dgm:pt modelId="{FBF5CEEE-3E07-41CD-96CA-770EB99DBB96}">
      <dgm:prSet/>
      <dgm:spPr/>
      <dgm:t>
        <a:bodyPr/>
        <a:lstStyle/>
        <a:p>
          <a:r>
            <a:rPr lang="en-US">
              <a:latin typeface="Girl Scout Text Book" panose="02020003000000000000" pitchFamily="18" charset="0"/>
            </a:rPr>
            <a:t>Supplemental Resources:</a:t>
          </a:r>
        </a:p>
      </dgm:t>
    </dgm:pt>
    <dgm:pt modelId="{1BDF5E06-AD0D-46E0-9BDC-CF1A2DCF5052}" type="parTrans" cxnId="{F18E204A-E1EE-49AE-8E99-9126E318C598}">
      <dgm:prSet/>
      <dgm:spPr/>
      <dgm:t>
        <a:bodyPr/>
        <a:lstStyle/>
        <a:p>
          <a:endParaRPr lang="en-US"/>
        </a:p>
      </dgm:t>
    </dgm:pt>
    <dgm:pt modelId="{48F8D7BE-4BF0-4B79-851B-8143C6FD4BE5}" type="sibTrans" cxnId="{F18E204A-E1EE-49AE-8E99-9126E318C598}">
      <dgm:prSet/>
      <dgm:spPr/>
      <dgm:t>
        <a:bodyPr/>
        <a:lstStyle/>
        <a:p>
          <a:endParaRPr lang="en-US"/>
        </a:p>
      </dgm:t>
    </dgm:pt>
    <dgm:pt modelId="{F5A628FF-900D-4DBE-A3CF-403605A75085}">
      <dgm:prSet/>
      <dgm:spPr/>
      <dgm:t>
        <a:bodyPr/>
        <a:lstStyle/>
        <a:p>
          <a:r>
            <a:rPr lang="en-US">
              <a:latin typeface="Girl Scout Text Book" panose="02020003000000000000" pitchFamily="18" charset="0"/>
              <a:hlinkClick xmlns:r="http://schemas.openxmlformats.org/officeDocument/2006/relationships" r:id="rId2"/>
            </a:rPr>
            <a:t>Troop Cookie Companion</a:t>
          </a:r>
          <a:endParaRPr lang="en-US">
            <a:latin typeface="Girl Scout Text Book" panose="02020003000000000000" pitchFamily="18" charset="0"/>
          </a:endParaRPr>
        </a:p>
      </dgm:t>
    </dgm:pt>
    <dgm:pt modelId="{A6B0D669-144D-4745-884E-71E42210FAC7}" type="parTrans" cxnId="{8CD159DF-1A66-403E-A589-72F04C19B958}">
      <dgm:prSet/>
      <dgm:spPr/>
      <dgm:t>
        <a:bodyPr/>
        <a:lstStyle/>
        <a:p>
          <a:endParaRPr lang="en-US"/>
        </a:p>
      </dgm:t>
    </dgm:pt>
    <dgm:pt modelId="{FF2C1534-B6AA-4E15-A7EA-1AD451ECB343}" type="sibTrans" cxnId="{8CD159DF-1A66-403E-A589-72F04C19B958}">
      <dgm:prSet/>
      <dgm:spPr/>
      <dgm:t>
        <a:bodyPr/>
        <a:lstStyle/>
        <a:p>
          <a:endParaRPr lang="en-US"/>
        </a:p>
      </dgm:t>
    </dgm:pt>
    <dgm:pt modelId="{EE23AEAF-A526-4E60-9B00-CEFBBCBF55D1}">
      <dgm:prSet/>
      <dgm:spPr/>
      <dgm:t>
        <a:bodyPr/>
        <a:lstStyle/>
        <a:p>
          <a:r>
            <a:rPr lang="en-US">
              <a:latin typeface="Girl Scout Text Book" panose="02020003000000000000" pitchFamily="18" charset="0"/>
              <a:hlinkClick xmlns:r="http://schemas.openxmlformats.org/officeDocument/2006/relationships" r:id="rId3"/>
            </a:rPr>
            <a:t>Troop Cookie Guidebook</a:t>
          </a:r>
          <a:endParaRPr lang="en-US">
            <a:latin typeface="Girl Scout Text Book" panose="02020003000000000000" pitchFamily="18" charset="0"/>
          </a:endParaRPr>
        </a:p>
      </dgm:t>
    </dgm:pt>
    <dgm:pt modelId="{81E1DCAB-B6CE-4645-95F7-C05F543A0676}" type="parTrans" cxnId="{9198326A-71A8-4893-A906-ACEFFF4951B6}">
      <dgm:prSet/>
      <dgm:spPr/>
      <dgm:t>
        <a:bodyPr/>
        <a:lstStyle/>
        <a:p>
          <a:endParaRPr lang="en-US"/>
        </a:p>
      </dgm:t>
    </dgm:pt>
    <dgm:pt modelId="{0044E073-F89B-4AD1-B361-47255CE09E4D}" type="sibTrans" cxnId="{9198326A-71A8-4893-A906-ACEFFF4951B6}">
      <dgm:prSet/>
      <dgm:spPr/>
      <dgm:t>
        <a:bodyPr/>
        <a:lstStyle/>
        <a:p>
          <a:endParaRPr lang="en-US"/>
        </a:p>
      </dgm:t>
    </dgm:pt>
    <dgm:pt modelId="{13F2DBD2-447A-4DC3-B16C-FD95397872CB}">
      <dgm:prSet/>
      <dgm:spPr/>
      <dgm:t>
        <a:bodyPr/>
        <a:lstStyle/>
        <a:p>
          <a:r>
            <a:rPr lang="en-US">
              <a:latin typeface="Girl Scout Text Book" panose="02020003000000000000" pitchFamily="18" charset="0"/>
              <a:hlinkClick xmlns:r="http://schemas.openxmlformats.org/officeDocument/2006/relationships" r:id="rId4"/>
            </a:rPr>
            <a:t>Booth Guide</a:t>
          </a:r>
          <a:endParaRPr lang="en-US">
            <a:latin typeface="Girl Scout Text Book" panose="02020003000000000000" pitchFamily="18" charset="0"/>
          </a:endParaRPr>
        </a:p>
      </dgm:t>
    </dgm:pt>
    <dgm:pt modelId="{9AD404DE-AC4C-48C2-83B2-37C43D5BFF16}" type="parTrans" cxnId="{6B0CE091-34D2-4C58-80F5-0BEC4D2974CF}">
      <dgm:prSet/>
      <dgm:spPr/>
      <dgm:t>
        <a:bodyPr/>
        <a:lstStyle/>
        <a:p>
          <a:endParaRPr lang="en-US"/>
        </a:p>
      </dgm:t>
    </dgm:pt>
    <dgm:pt modelId="{3FE1E6B9-763C-4A68-8D98-40BDE435D385}" type="sibTrans" cxnId="{6B0CE091-34D2-4C58-80F5-0BEC4D2974CF}">
      <dgm:prSet/>
      <dgm:spPr/>
      <dgm:t>
        <a:bodyPr/>
        <a:lstStyle/>
        <a:p>
          <a:endParaRPr lang="en-US"/>
        </a:p>
      </dgm:t>
    </dgm:pt>
    <dgm:pt modelId="{9CC5FEE9-1C35-4274-8C19-17A86C102388}">
      <dgm:prSet/>
      <dgm:spPr/>
      <dgm:t>
        <a:bodyPr/>
        <a:lstStyle/>
        <a:p>
          <a:r>
            <a:rPr lang="en-US">
              <a:latin typeface="Girl Scout Text Book" panose="02020003000000000000" pitchFamily="18" charset="0"/>
              <a:hlinkClick xmlns:r="http://schemas.openxmlformats.org/officeDocument/2006/relationships" r:id="rId5"/>
            </a:rPr>
            <a:t>Cookie Family Business Meeting Presentation </a:t>
          </a:r>
          <a:r>
            <a:rPr lang="en-US">
              <a:latin typeface="Girl Scout Text Book" panose="02020003000000000000" pitchFamily="18" charset="0"/>
            </a:rPr>
            <a:t>and </a:t>
          </a:r>
          <a:r>
            <a:rPr lang="en-US">
              <a:latin typeface="Girl Scout Text Book" panose="02020003000000000000" pitchFamily="18" charset="0"/>
              <a:hlinkClick xmlns:r="http://schemas.openxmlformats.org/officeDocument/2006/relationships" r:id="rId6"/>
            </a:rPr>
            <a:t>Tip Sheet</a:t>
          </a:r>
          <a:endParaRPr lang="en-US">
            <a:latin typeface="Girl Scout Text Book" panose="02020003000000000000" pitchFamily="18" charset="0"/>
          </a:endParaRPr>
        </a:p>
      </dgm:t>
    </dgm:pt>
    <dgm:pt modelId="{FC92D30F-C80A-4252-A36D-2245C8476F67}" type="parTrans" cxnId="{9857A133-10EC-4D13-AA0D-8DBBE8E3B68B}">
      <dgm:prSet/>
      <dgm:spPr/>
      <dgm:t>
        <a:bodyPr/>
        <a:lstStyle/>
        <a:p>
          <a:endParaRPr lang="en-US"/>
        </a:p>
      </dgm:t>
    </dgm:pt>
    <dgm:pt modelId="{0F8F5DB4-38F9-4F80-B877-4C4E8CE27963}" type="sibTrans" cxnId="{9857A133-10EC-4D13-AA0D-8DBBE8E3B68B}">
      <dgm:prSet/>
      <dgm:spPr/>
      <dgm:t>
        <a:bodyPr/>
        <a:lstStyle/>
        <a:p>
          <a:endParaRPr lang="en-US"/>
        </a:p>
      </dgm:t>
    </dgm:pt>
    <dgm:pt modelId="{B9219AF9-2890-4D1A-BF00-0FEA4DF6CB9B}">
      <dgm:prSet/>
      <dgm:spPr/>
      <dgm:t>
        <a:bodyPr/>
        <a:lstStyle/>
        <a:p>
          <a:r>
            <a:rPr lang="en-US">
              <a:latin typeface="Girl Scout Text Book" panose="02020003000000000000" pitchFamily="18" charset="0"/>
            </a:rPr>
            <a:t>Online Cookie Systems Guide</a:t>
          </a:r>
        </a:p>
      </dgm:t>
    </dgm:pt>
    <dgm:pt modelId="{AEE11BFD-6295-4683-A1A1-6649EDB436ED}" type="parTrans" cxnId="{7206D310-24E8-43BB-BD67-CBBF06CF2FED}">
      <dgm:prSet/>
      <dgm:spPr/>
      <dgm:t>
        <a:bodyPr/>
        <a:lstStyle/>
        <a:p>
          <a:endParaRPr lang="en-US"/>
        </a:p>
      </dgm:t>
    </dgm:pt>
    <dgm:pt modelId="{740716CC-A6A9-436B-95CA-4323C2995849}" type="sibTrans" cxnId="{7206D310-24E8-43BB-BD67-CBBF06CF2FED}">
      <dgm:prSet/>
      <dgm:spPr/>
      <dgm:t>
        <a:bodyPr/>
        <a:lstStyle/>
        <a:p>
          <a:endParaRPr lang="en-US"/>
        </a:p>
      </dgm:t>
    </dgm:pt>
    <dgm:pt modelId="{26E0720B-830D-4D13-9939-8DAA83E0FACA}" type="pres">
      <dgm:prSet presAssocID="{A251F873-E99B-4236-81AC-19F870A26E55}" presName="linear" presStyleCnt="0">
        <dgm:presLayoutVars>
          <dgm:animLvl val="lvl"/>
          <dgm:resizeHandles val="exact"/>
        </dgm:presLayoutVars>
      </dgm:prSet>
      <dgm:spPr/>
    </dgm:pt>
    <dgm:pt modelId="{65DC8E71-479B-4D9B-99A7-2404D13382BE}" type="pres">
      <dgm:prSet presAssocID="{F019837C-CCB9-4E64-B2B3-EF893D41F4CE}" presName="parentText" presStyleLbl="node1" presStyleIdx="0" presStyleCnt="2">
        <dgm:presLayoutVars>
          <dgm:chMax val="0"/>
          <dgm:bulletEnabled val="1"/>
        </dgm:presLayoutVars>
      </dgm:prSet>
      <dgm:spPr/>
    </dgm:pt>
    <dgm:pt modelId="{5C8CE772-4208-41B5-A86A-8737992DE844}" type="pres">
      <dgm:prSet presAssocID="{F019837C-CCB9-4E64-B2B3-EF893D41F4CE}" presName="childText" presStyleLbl="revTx" presStyleIdx="0" presStyleCnt="2">
        <dgm:presLayoutVars>
          <dgm:bulletEnabled val="1"/>
        </dgm:presLayoutVars>
      </dgm:prSet>
      <dgm:spPr/>
    </dgm:pt>
    <dgm:pt modelId="{00F05E74-CE00-4742-B7DD-C0DE64C4DB3E}" type="pres">
      <dgm:prSet presAssocID="{FBF5CEEE-3E07-41CD-96CA-770EB99DBB96}" presName="parentText" presStyleLbl="node1" presStyleIdx="1" presStyleCnt="2">
        <dgm:presLayoutVars>
          <dgm:chMax val="0"/>
          <dgm:bulletEnabled val="1"/>
        </dgm:presLayoutVars>
      </dgm:prSet>
      <dgm:spPr/>
    </dgm:pt>
    <dgm:pt modelId="{7A78867C-7396-49B3-8A96-206618100167}" type="pres">
      <dgm:prSet presAssocID="{FBF5CEEE-3E07-41CD-96CA-770EB99DBB96}" presName="childText" presStyleLbl="revTx" presStyleIdx="1" presStyleCnt="2">
        <dgm:presLayoutVars>
          <dgm:bulletEnabled val="1"/>
        </dgm:presLayoutVars>
      </dgm:prSet>
      <dgm:spPr/>
    </dgm:pt>
  </dgm:ptLst>
  <dgm:cxnLst>
    <dgm:cxn modelId="{7206D310-24E8-43BB-BD67-CBBF06CF2FED}" srcId="{FBF5CEEE-3E07-41CD-96CA-770EB99DBB96}" destId="{B9219AF9-2890-4D1A-BF00-0FEA4DF6CB9B}" srcOrd="4" destOrd="0" parTransId="{AEE11BFD-6295-4683-A1A1-6649EDB436ED}" sibTransId="{740716CC-A6A9-436B-95CA-4323C2995849}"/>
    <dgm:cxn modelId="{B29F5014-EFC9-46CE-AC3E-7EBADFEC8700}" type="presOf" srcId="{EE23AEAF-A526-4E60-9B00-CEFBBCBF55D1}" destId="{7A78867C-7396-49B3-8A96-206618100167}" srcOrd="0" destOrd="1" presId="urn:microsoft.com/office/officeart/2005/8/layout/vList2"/>
    <dgm:cxn modelId="{EC134A15-6C5E-4A20-998E-F63502D42110}" type="presOf" srcId="{FBF5CEEE-3E07-41CD-96CA-770EB99DBB96}" destId="{00F05E74-CE00-4742-B7DD-C0DE64C4DB3E}" srcOrd="0" destOrd="0" presId="urn:microsoft.com/office/officeart/2005/8/layout/vList2"/>
    <dgm:cxn modelId="{66698622-9449-4908-AD04-E8AB1A06A2D5}" type="presOf" srcId="{A8FD61FF-2BE8-4089-BC60-2B85ACFD0F04}" destId="{5C8CE772-4208-41B5-A86A-8737992DE844}" srcOrd="0" destOrd="2" presId="urn:microsoft.com/office/officeart/2005/8/layout/vList2"/>
    <dgm:cxn modelId="{9857A133-10EC-4D13-AA0D-8DBBE8E3B68B}" srcId="{FBF5CEEE-3E07-41CD-96CA-770EB99DBB96}" destId="{9CC5FEE9-1C35-4274-8C19-17A86C102388}" srcOrd="3" destOrd="0" parTransId="{FC92D30F-C80A-4252-A36D-2245C8476F67}" sibTransId="{0F8F5DB4-38F9-4F80-B877-4C4E8CE27963}"/>
    <dgm:cxn modelId="{D832075B-BE62-430B-8240-620048F91DEA}" type="presOf" srcId="{13F2DBD2-447A-4DC3-B16C-FD95397872CB}" destId="{7A78867C-7396-49B3-8A96-206618100167}" srcOrd="0" destOrd="2" presId="urn:microsoft.com/office/officeart/2005/8/layout/vList2"/>
    <dgm:cxn modelId="{7C8B2D5F-FE25-4D3F-A9CF-E6E1BF126DB0}" srcId="{F019837C-CCB9-4E64-B2B3-EF893D41F4CE}" destId="{7CEAF6C7-EC70-4952-A209-52BA0DBF6414}" srcOrd="1" destOrd="0" parTransId="{FF3852FC-B482-42BD-8504-2E71B54A32D0}" sibTransId="{6D379F57-9496-43D3-A61B-34ABEC09F228}"/>
    <dgm:cxn modelId="{D54E0760-B806-446B-81DD-76C961766B2C}" srcId="{F019837C-CCB9-4E64-B2B3-EF893D41F4CE}" destId="{54A12B95-3A1B-459B-A29A-45F94E0C2618}" srcOrd="4" destOrd="0" parTransId="{BF7A4A8D-84CB-4FEE-8424-8FAAF244E955}" sibTransId="{8C0F8B54-AC9E-4947-B18C-C9A4B1C45D47}"/>
    <dgm:cxn modelId="{F18E204A-E1EE-49AE-8E99-9126E318C598}" srcId="{A251F873-E99B-4236-81AC-19F870A26E55}" destId="{FBF5CEEE-3E07-41CD-96CA-770EB99DBB96}" srcOrd="1" destOrd="0" parTransId="{1BDF5E06-AD0D-46E0-9BDC-CF1A2DCF5052}" sibTransId="{48F8D7BE-4BF0-4B79-851B-8143C6FD4BE5}"/>
    <dgm:cxn modelId="{9198326A-71A8-4893-A906-ACEFFF4951B6}" srcId="{FBF5CEEE-3E07-41CD-96CA-770EB99DBB96}" destId="{EE23AEAF-A526-4E60-9B00-CEFBBCBF55D1}" srcOrd="1" destOrd="0" parTransId="{81E1DCAB-B6CE-4645-95F7-C05F543A0676}" sibTransId="{0044E073-F89B-4AD1-B361-47255CE09E4D}"/>
    <dgm:cxn modelId="{35BFB87A-FDF4-425D-891B-1BE4580F4636}" type="presOf" srcId="{7DBF21B5-2915-4426-976C-221320FCB047}" destId="{5C8CE772-4208-41B5-A86A-8737992DE844}" srcOrd="0" destOrd="3" presId="urn:microsoft.com/office/officeart/2005/8/layout/vList2"/>
    <dgm:cxn modelId="{E00C767C-6395-45F7-82CB-EE329E2E8EB8}" type="presOf" srcId="{9CC5FEE9-1C35-4274-8C19-17A86C102388}" destId="{7A78867C-7396-49B3-8A96-206618100167}" srcOrd="0" destOrd="3" presId="urn:microsoft.com/office/officeart/2005/8/layout/vList2"/>
    <dgm:cxn modelId="{E557BB84-8253-4635-9D55-EBA91B1CFE53}" srcId="{A251F873-E99B-4236-81AC-19F870A26E55}" destId="{F019837C-CCB9-4E64-B2B3-EF893D41F4CE}" srcOrd="0" destOrd="0" parTransId="{4F91D834-718A-4756-A781-122B611BDA08}" sibTransId="{5067A128-7418-4CF6-AFB8-FB218B972C07}"/>
    <dgm:cxn modelId="{D274288C-1626-4BF1-AD32-18D222B241BA}" type="presOf" srcId="{7CEAF6C7-EC70-4952-A209-52BA0DBF6414}" destId="{5C8CE772-4208-41B5-A86A-8737992DE844}" srcOrd="0" destOrd="1" presId="urn:microsoft.com/office/officeart/2005/8/layout/vList2"/>
    <dgm:cxn modelId="{6B0CE091-34D2-4C58-80F5-0BEC4D2974CF}" srcId="{FBF5CEEE-3E07-41CD-96CA-770EB99DBB96}" destId="{13F2DBD2-447A-4DC3-B16C-FD95397872CB}" srcOrd="2" destOrd="0" parTransId="{9AD404DE-AC4C-48C2-83B2-37C43D5BFF16}" sibTransId="{3FE1E6B9-763C-4A68-8D98-40BDE435D385}"/>
    <dgm:cxn modelId="{0215DE93-7A7F-4A07-A2BA-3A05FED1E84A}" srcId="{F019837C-CCB9-4E64-B2B3-EF893D41F4CE}" destId="{614C6826-DCE1-4032-815E-F94805E1CD2D}" srcOrd="0" destOrd="0" parTransId="{FF2E55C5-770D-43B7-828F-4A1BB9BE6D4D}" sibTransId="{F01F2B3D-3717-4A79-A35D-EFC2CCCC7865}"/>
    <dgm:cxn modelId="{924613A9-4C5F-45A4-B5C2-F3F45E09B909}" srcId="{F019837C-CCB9-4E64-B2B3-EF893D41F4CE}" destId="{7DBF21B5-2915-4426-976C-221320FCB047}" srcOrd="3" destOrd="0" parTransId="{066ED252-1A8F-4B27-91BE-3F9741415753}" sibTransId="{BB9BE914-8CB1-4345-AD1E-8794DCE51556}"/>
    <dgm:cxn modelId="{3B5DFBB5-0A1B-443E-AA6A-661C23A9E8FF}" type="presOf" srcId="{F5A628FF-900D-4DBE-A3CF-403605A75085}" destId="{7A78867C-7396-49B3-8A96-206618100167}" srcOrd="0" destOrd="0" presId="urn:microsoft.com/office/officeart/2005/8/layout/vList2"/>
    <dgm:cxn modelId="{0643BFB9-BDD9-470A-9943-068F41C28AD1}" type="presOf" srcId="{A251F873-E99B-4236-81AC-19F870A26E55}" destId="{26E0720B-830D-4D13-9939-8DAA83E0FACA}" srcOrd="0" destOrd="0" presId="urn:microsoft.com/office/officeart/2005/8/layout/vList2"/>
    <dgm:cxn modelId="{53A14EC4-2957-4121-B209-A44396D1199A}" type="presOf" srcId="{F019837C-CCB9-4E64-B2B3-EF893D41F4CE}" destId="{65DC8E71-479B-4D9B-99A7-2404D13382BE}" srcOrd="0" destOrd="0" presId="urn:microsoft.com/office/officeart/2005/8/layout/vList2"/>
    <dgm:cxn modelId="{A031D6C9-89D4-4249-BC8E-89D96C344188}" type="presOf" srcId="{614C6826-DCE1-4032-815E-F94805E1CD2D}" destId="{5C8CE772-4208-41B5-A86A-8737992DE844}" srcOrd="0" destOrd="0" presId="urn:microsoft.com/office/officeart/2005/8/layout/vList2"/>
    <dgm:cxn modelId="{B34E8ACD-D5B7-466B-A256-A855C8D5B4E6}" type="presOf" srcId="{B9219AF9-2890-4D1A-BF00-0FEA4DF6CB9B}" destId="{7A78867C-7396-49B3-8A96-206618100167}" srcOrd="0" destOrd="4" presId="urn:microsoft.com/office/officeart/2005/8/layout/vList2"/>
    <dgm:cxn modelId="{5EB84CD8-1B70-4884-8A12-674DDC9F9F82}" type="presOf" srcId="{54A12B95-3A1B-459B-A29A-45F94E0C2618}" destId="{5C8CE772-4208-41B5-A86A-8737992DE844}" srcOrd="0" destOrd="4" presId="urn:microsoft.com/office/officeart/2005/8/layout/vList2"/>
    <dgm:cxn modelId="{8CD159DF-1A66-403E-A589-72F04C19B958}" srcId="{FBF5CEEE-3E07-41CD-96CA-770EB99DBB96}" destId="{F5A628FF-900D-4DBE-A3CF-403605A75085}" srcOrd="0" destOrd="0" parTransId="{A6B0D669-144D-4745-884E-71E42210FAC7}" sibTransId="{FF2C1534-B6AA-4E15-A7EA-1AD451ECB343}"/>
    <dgm:cxn modelId="{D76264F7-A4AC-4E88-82A7-CFB2C05E9974}" srcId="{F019837C-CCB9-4E64-B2B3-EF893D41F4CE}" destId="{A8FD61FF-2BE8-4089-BC60-2B85ACFD0F04}" srcOrd="2" destOrd="0" parTransId="{7BD2D7EE-0AE3-41EC-8301-63553F06478D}" sibTransId="{4765DAED-6B63-4417-86E0-D2E8ECC9A146}"/>
    <dgm:cxn modelId="{63735812-3C60-4513-A7BC-3DF9E4BAE4F3}" type="presParOf" srcId="{26E0720B-830D-4D13-9939-8DAA83E0FACA}" destId="{65DC8E71-479B-4D9B-99A7-2404D13382BE}" srcOrd="0" destOrd="0" presId="urn:microsoft.com/office/officeart/2005/8/layout/vList2"/>
    <dgm:cxn modelId="{29121C95-9193-4189-B441-B9B18588E437}" type="presParOf" srcId="{26E0720B-830D-4D13-9939-8DAA83E0FACA}" destId="{5C8CE772-4208-41B5-A86A-8737992DE844}" srcOrd="1" destOrd="0" presId="urn:microsoft.com/office/officeart/2005/8/layout/vList2"/>
    <dgm:cxn modelId="{43A9B362-B920-4DF4-9FB1-4079DBAFC023}" type="presParOf" srcId="{26E0720B-830D-4D13-9939-8DAA83E0FACA}" destId="{00F05E74-CE00-4742-B7DD-C0DE64C4DB3E}" srcOrd="2" destOrd="0" presId="urn:microsoft.com/office/officeart/2005/8/layout/vList2"/>
    <dgm:cxn modelId="{91E59460-2616-484D-85B8-3330F2ABCE17}" type="presParOf" srcId="{26E0720B-830D-4D13-9939-8DAA83E0FACA}" destId="{7A78867C-7396-49B3-8A96-20661810016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0853A1-BDFD-4722-83A1-810152EC16CA}"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n-US"/>
        </a:p>
      </dgm:t>
    </dgm:pt>
    <dgm:pt modelId="{6DCD7922-0176-4197-94F6-D59C646883DD}">
      <dgm:prSet/>
      <dgm:spPr/>
      <dgm:t>
        <a:bodyPr/>
        <a:lstStyle/>
        <a:p>
          <a:r>
            <a:rPr lang="en-US">
              <a:latin typeface="Georgia"/>
            </a:rPr>
            <a:t>Online resources available on </a:t>
          </a:r>
          <a:r>
            <a:rPr lang="en-US" b="0" i="0">
              <a:solidFill>
                <a:schemeClr val="accent1">
                  <a:lumMod val="20000"/>
                  <a:lumOff val="80000"/>
                </a:schemeClr>
              </a:solidFill>
              <a:latin typeface="Georgia"/>
              <a:hlinkClick xmlns:r="http://schemas.openxmlformats.org/officeDocument/2006/relationships" r:id="rId1">
                <a:extLst>
                  <a:ext uri="{A12FA001-AC4F-418D-AE19-62706E023703}">
                    <ahyp:hlinkClr xmlns:ahyp="http://schemas.microsoft.com/office/drawing/2018/hyperlinkcolor" val="tx"/>
                  </a:ext>
                </a:extLst>
              </a:hlinkClick>
            </a:rPr>
            <a:t>Cookie Central</a:t>
          </a:r>
          <a:r>
            <a:rPr lang="en-US">
              <a:latin typeface="Georgia"/>
            </a:rPr>
            <a:t>:</a:t>
          </a:r>
        </a:p>
      </dgm:t>
    </dgm:pt>
    <dgm:pt modelId="{3F363636-A5B5-4482-921C-9F6A34A58043}" type="parTrans" cxnId="{9B5F6142-FBBD-4D4A-9E59-2D8D55A8DDB0}">
      <dgm:prSet/>
      <dgm:spPr/>
      <dgm:t>
        <a:bodyPr/>
        <a:lstStyle/>
        <a:p>
          <a:endParaRPr lang="en-US"/>
        </a:p>
      </dgm:t>
    </dgm:pt>
    <dgm:pt modelId="{CEEB225D-8CA9-4A0E-B618-6EB05CD8A2C8}" type="sibTrans" cxnId="{9B5F6142-FBBD-4D4A-9E59-2D8D55A8DDB0}">
      <dgm:prSet/>
      <dgm:spPr/>
      <dgm:t>
        <a:bodyPr/>
        <a:lstStyle/>
        <a:p>
          <a:endParaRPr lang="en-US"/>
        </a:p>
      </dgm:t>
    </dgm:pt>
    <dgm:pt modelId="{332D610F-EC46-4125-A584-2442ADEFF355}">
      <dgm:prSet/>
      <dgm:spPr/>
      <dgm:t>
        <a:bodyPr/>
        <a:lstStyle/>
        <a:p>
          <a:r>
            <a:rPr lang="en-US" b="0" i="0">
              <a:latin typeface="Georgia"/>
              <a:hlinkClick xmlns:r="http://schemas.openxmlformats.org/officeDocument/2006/relationships" r:id="rId2"/>
            </a:rPr>
            <a:t>The Cookie Press</a:t>
          </a:r>
          <a:endParaRPr lang="en-US">
            <a:latin typeface="Georgia"/>
          </a:endParaRPr>
        </a:p>
      </dgm:t>
      <dgm:extLst>
        <a:ext uri="{E40237B7-FDA0-4F09-8148-C483321AD2D9}">
          <dgm14:cNvPr xmlns:dgm14="http://schemas.microsoft.com/office/drawing/2010/diagram" id="0" name="">
            <a:hlinkClick xmlns:r="http://schemas.openxmlformats.org/officeDocument/2006/relationships" r:id="rId3"/>
          </dgm14:cNvPr>
        </a:ext>
      </dgm:extLst>
    </dgm:pt>
    <dgm:pt modelId="{A7A61711-F7FD-4F9D-895E-60297FC0264A}" type="parTrans" cxnId="{135A934B-545A-4608-A62F-356ECCC70824}">
      <dgm:prSet/>
      <dgm:spPr/>
      <dgm:t>
        <a:bodyPr/>
        <a:lstStyle/>
        <a:p>
          <a:endParaRPr lang="en-US"/>
        </a:p>
      </dgm:t>
    </dgm:pt>
    <dgm:pt modelId="{CE540B65-49D8-4B60-85D7-30F3B75DD50C}" type="sibTrans" cxnId="{135A934B-545A-4608-A62F-356ECCC70824}">
      <dgm:prSet/>
      <dgm:spPr/>
      <dgm:t>
        <a:bodyPr/>
        <a:lstStyle/>
        <a:p>
          <a:endParaRPr lang="en-US"/>
        </a:p>
      </dgm:t>
    </dgm:pt>
    <dgm:pt modelId="{629C3E97-3CBA-49DD-8B51-9D1BE163AA22}">
      <dgm:prSet/>
      <dgm:spPr/>
      <dgm:t>
        <a:bodyPr/>
        <a:lstStyle/>
        <a:p>
          <a:pPr rtl="0"/>
          <a:r>
            <a:rPr lang="en-US" b="0" i="0">
              <a:latin typeface="Georgia"/>
              <a:hlinkClick xmlns:r="http://schemas.openxmlformats.org/officeDocument/2006/relationships" r:id="rId4"/>
            </a:rPr>
            <a:t>Community Product Leader Guidebook</a:t>
          </a:r>
          <a:endParaRPr lang="en-US">
            <a:latin typeface="Georgia"/>
          </a:endParaRPr>
        </a:p>
      </dgm:t>
    </dgm:pt>
    <dgm:pt modelId="{5751672C-5737-4284-AB79-446CD0AFCB61}" type="parTrans" cxnId="{6EC47DE6-0A23-40D4-AA85-AD84002F57F1}">
      <dgm:prSet/>
      <dgm:spPr/>
      <dgm:t>
        <a:bodyPr/>
        <a:lstStyle/>
        <a:p>
          <a:endParaRPr lang="en-US"/>
        </a:p>
      </dgm:t>
    </dgm:pt>
    <dgm:pt modelId="{7CDCB683-2076-40E5-ACBC-1C3BCE1B5BB6}" type="sibTrans" cxnId="{6EC47DE6-0A23-40D4-AA85-AD84002F57F1}">
      <dgm:prSet/>
      <dgm:spPr/>
      <dgm:t>
        <a:bodyPr/>
        <a:lstStyle/>
        <a:p>
          <a:endParaRPr lang="en-US"/>
        </a:p>
      </dgm:t>
    </dgm:pt>
    <dgm:pt modelId="{B29B5089-FDD3-4174-896F-A0947E28913F}">
      <dgm:prSet/>
      <dgm:spPr/>
      <dgm:t>
        <a:bodyPr/>
        <a:lstStyle/>
        <a:p>
          <a:pPr rtl="0"/>
          <a:r>
            <a:rPr lang="en-US" b="0" i="0">
              <a:latin typeface="Georgia"/>
            </a:rPr>
            <a:t>Editable </a:t>
          </a:r>
          <a:r>
            <a:rPr lang="en-US">
              <a:latin typeface="Georgia"/>
            </a:rPr>
            <a:t>presentations</a:t>
          </a:r>
          <a:r>
            <a:rPr lang="en-US" b="0" i="0">
              <a:latin typeface="Georgia"/>
            </a:rPr>
            <a:t> will be available for download under the Community/Area Product Leader resources in Cookie Central mid-December:</a:t>
          </a:r>
          <a:endParaRPr lang="en-US">
            <a:latin typeface="Georgia"/>
          </a:endParaRPr>
        </a:p>
      </dgm:t>
    </dgm:pt>
    <dgm:pt modelId="{8E68329C-B82D-4F04-A91B-5DB0701D43DA}" type="parTrans" cxnId="{1C88BE50-B6F0-4346-9F23-0684DB3BF940}">
      <dgm:prSet/>
      <dgm:spPr/>
      <dgm:t>
        <a:bodyPr/>
        <a:lstStyle/>
        <a:p>
          <a:endParaRPr lang="en-US"/>
        </a:p>
      </dgm:t>
    </dgm:pt>
    <dgm:pt modelId="{7CEAD879-E22B-4CA6-BBCB-A530C7543203}" type="sibTrans" cxnId="{1C88BE50-B6F0-4346-9F23-0684DB3BF940}">
      <dgm:prSet/>
      <dgm:spPr/>
      <dgm:t>
        <a:bodyPr/>
        <a:lstStyle/>
        <a:p>
          <a:endParaRPr lang="en-US"/>
        </a:p>
      </dgm:t>
    </dgm:pt>
    <dgm:pt modelId="{3D9099F8-43DF-48B6-9A00-EAAC75C067C2}">
      <dgm:prSet/>
      <dgm:spPr/>
      <dgm:t>
        <a:bodyPr/>
        <a:lstStyle/>
        <a:p>
          <a:r>
            <a:rPr lang="en-US">
              <a:latin typeface="Georgia"/>
            </a:rPr>
            <a:t>O</a:t>
          </a:r>
          <a:r>
            <a:rPr lang="en-US" b="0" i="0">
              <a:latin typeface="Georgia"/>
            </a:rPr>
            <a:t>verview</a:t>
          </a:r>
          <a:endParaRPr lang="en-US">
            <a:latin typeface="Georgia"/>
          </a:endParaRPr>
        </a:p>
      </dgm:t>
    </dgm:pt>
    <dgm:pt modelId="{BC83D1B1-FB48-47E8-B92F-D679E3681CCA}" type="parTrans" cxnId="{103C9CCD-C102-4669-B27D-6E390D26A635}">
      <dgm:prSet/>
      <dgm:spPr/>
      <dgm:t>
        <a:bodyPr/>
        <a:lstStyle/>
        <a:p>
          <a:endParaRPr lang="en-US"/>
        </a:p>
      </dgm:t>
    </dgm:pt>
    <dgm:pt modelId="{00D20A11-D250-4B50-B597-6EAA6EA14C58}" type="sibTrans" cxnId="{103C9CCD-C102-4669-B27D-6E390D26A635}">
      <dgm:prSet/>
      <dgm:spPr/>
      <dgm:t>
        <a:bodyPr/>
        <a:lstStyle/>
        <a:p>
          <a:endParaRPr lang="en-US"/>
        </a:p>
      </dgm:t>
    </dgm:pt>
    <dgm:pt modelId="{DB211200-45F8-4F76-8043-4ABD7ED7F795}">
      <dgm:prSet/>
      <dgm:spPr/>
      <dgm:t>
        <a:bodyPr/>
        <a:lstStyle/>
        <a:p>
          <a:r>
            <a:rPr lang="en-US" b="0" i="0">
              <a:latin typeface="Georgia"/>
            </a:rPr>
            <a:t>Engaging Girl Scouts &amp; Families</a:t>
          </a:r>
          <a:endParaRPr lang="en-US">
            <a:latin typeface="Georgia"/>
          </a:endParaRPr>
        </a:p>
      </dgm:t>
    </dgm:pt>
    <dgm:pt modelId="{4973C06A-E6CA-4279-B123-90661214F2E1}" type="parTrans" cxnId="{7C1DA0C8-33A4-4507-A269-271924DF7A3E}">
      <dgm:prSet/>
      <dgm:spPr/>
      <dgm:t>
        <a:bodyPr/>
        <a:lstStyle/>
        <a:p>
          <a:endParaRPr lang="en-US"/>
        </a:p>
      </dgm:t>
    </dgm:pt>
    <dgm:pt modelId="{20D47729-1BDE-481C-BB0E-5A110CDE8329}" type="sibTrans" cxnId="{7C1DA0C8-33A4-4507-A269-271924DF7A3E}">
      <dgm:prSet/>
      <dgm:spPr/>
      <dgm:t>
        <a:bodyPr/>
        <a:lstStyle/>
        <a:p>
          <a:endParaRPr lang="en-US"/>
        </a:p>
      </dgm:t>
    </dgm:pt>
    <dgm:pt modelId="{EB2E5162-C56B-4EF4-8E1D-51C249B9238E}">
      <dgm:prSet/>
      <dgm:spPr/>
      <dgm:t>
        <a:bodyPr/>
        <a:lstStyle/>
        <a:p>
          <a:r>
            <a:rPr lang="en-US" b="0" i="0">
              <a:latin typeface="Georgia"/>
            </a:rPr>
            <a:t>Managing the Cookies</a:t>
          </a:r>
          <a:endParaRPr lang="en-US">
            <a:latin typeface="Georgia"/>
          </a:endParaRPr>
        </a:p>
      </dgm:t>
    </dgm:pt>
    <dgm:pt modelId="{01552736-D2BD-475A-B2C2-21BD1D09971E}" type="parTrans" cxnId="{E36AEA99-4FC9-4141-8A8F-C25C32B24628}">
      <dgm:prSet/>
      <dgm:spPr/>
      <dgm:t>
        <a:bodyPr/>
        <a:lstStyle/>
        <a:p>
          <a:endParaRPr lang="en-US"/>
        </a:p>
      </dgm:t>
    </dgm:pt>
    <dgm:pt modelId="{A96938A2-E9D7-4E5A-B30A-B321FDFC34C2}" type="sibTrans" cxnId="{E36AEA99-4FC9-4141-8A8F-C25C32B24628}">
      <dgm:prSet/>
      <dgm:spPr/>
      <dgm:t>
        <a:bodyPr/>
        <a:lstStyle/>
        <a:p>
          <a:endParaRPr lang="en-US"/>
        </a:p>
      </dgm:t>
    </dgm:pt>
    <dgm:pt modelId="{E6FE9543-9682-42E0-A2AE-8F1DF320FC22}">
      <dgm:prSet/>
      <dgm:spPr/>
      <dgm:t>
        <a:bodyPr/>
        <a:lstStyle/>
        <a:p>
          <a:r>
            <a:rPr lang="en-US" b="0" i="0">
              <a:latin typeface="Georgia"/>
            </a:rPr>
            <a:t>Managing Cookie Finances</a:t>
          </a:r>
          <a:endParaRPr lang="en-US">
            <a:latin typeface="Georgia"/>
          </a:endParaRPr>
        </a:p>
      </dgm:t>
    </dgm:pt>
    <dgm:pt modelId="{3AC723BB-3805-4384-9683-DA5A43E365AC}" type="parTrans" cxnId="{A795D63C-31B5-446D-85C7-999BCDAAD950}">
      <dgm:prSet/>
      <dgm:spPr/>
      <dgm:t>
        <a:bodyPr/>
        <a:lstStyle/>
        <a:p>
          <a:endParaRPr lang="en-US"/>
        </a:p>
      </dgm:t>
    </dgm:pt>
    <dgm:pt modelId="{C3D581D4-C73D-458F-B451-D7649C8494BE}" type="sibTrans" cxnId="{A795D63C-31B5-446D-85C7-999BCDAAD950}">
      <dgm:prSet/>
      <dgm:spPr/>
      <dgm:t>
        <a:bodyPr/>
        <a:lstStyle/>
        <a:p>
          <a:endParaRPr lang="en-US"/>
        </a:p>
      </dgm:t>
    </dgm:pt>
    <dgm:pt modelId="{A1C80451-5634-49C8-82D2-CD0643B80EB6}">
      <dgm:prSet/>
      <dgm:spPr/>
      <dgm:t>
        <a:bodyPr/>
        <a:lstStyle/>
        <a:p>
          <a:r>
            <a:rPr lang="en-US" b="0" i="0">
              <a:latin typeface="Georgia"/>
            </a:rPr>
            <a:t>Smart Cookies &amp; Digital Cookie</a:t>
          </a:r>
          <a:endParaRPr lang="en-US">
            <a:latin typeface="Georgia"/>
          </a:endParaRPr>
        </a:p>
      </dgm:t>
    </dgm:pt>
    <dgm:pt modelId="{3993A4D5-D3CD-46BF-8A00-993FF9CD348E}" type="parTrans" cxnId="{63CBF436-C1EC-4541-A1E4-643EF5196AD8}">
      <dgm:prSet/>
      <dgm:spPr/>
      <dgm:t>
        <a:bodyPr/>
        <a:lstStyle/>
        <a:p>
          <a:endParaRPr lang="en-US"/>
        </a:p>
      </dgm:t>
    </dgm:pt>
    <dgm:pt modelId="{59E29239-4575-4FE0-8CB3-77A2ABDA6640}" type="sibTrans" cxnId="{63CBF436-C1EC-4541-A1E4-643EF5196AD8}">
      <dgm:prSet/>
      <dgm:spPr/>
      <dgm:t>
        <a:bodyPr/>
        <a:lstStyle/>
        <a:p>
          <a:endParaRPr lang="en-US"/>
        </a:p>
      </dgm:t>
    </dgm:pt>
    <dgm:pt modelId="{E7BADDE1-F729-45E7-982F-0C5436D0E692}">
      <dgm:prSet/>
      <dgm:spPr/>
      <dgm:t>
        <a:bodyPr/>
        <a:lstStyle/>
        <a:p>
          <a:r>
            <a:rPr lang="en-US" b="0" i="0">
              <a:latin typeface="Georgia"/>
              <a:hlinkClick xmlns:r="http://schemas.openxmlformats.org/officeDocument/2006/relationships" r:id="rId5"/>
            </a:rPr>
            <a:t>Troop Cookie Manager Guidebook </a:t>
          </a:r>
          <a:endParaRPr lang="en-US">
            <a:latin typeface="Georgia"/>
          </a:endParaRPr>
        </a:p>
      </dgm:t>
    </dgm:pt>
    <dgm:pt modelId="{3267A277-CD80-4D84-87E2-4254BB1CC0B3}" type="parTrans" cxnId="{7EB4E037-F470-447A-9453-6C95E2035785}">
      <dgm:prSet/>
      <dgm:spPr/>
      <dgm:t>
        <a:bodyPr/>
        <a:lstStyle/>
        <a:p>
          <a:endParaRPr lang="en-US"/>
        </a:p>
      </dgm:t>
    </dgm:pt>
    <dgm:pt modelId="{65C02F3F-C03F-4075-82CD-AE5BCB7A3FA7}" type="sibTrans" cxnId="{7EB4E037-F470-447A-9453-6C95E2035785}">
      <dgm:prSet/>
      <dgm:spPr/>
      <dgm:t>
        <a:bodyPr/>
        <a:lstStyle/>
        <a:p>
          <a:endParaRPr lang="en-US"/>
        </a:p>
      </dgm:t>
    </dgm:pt>
    <dgm:pt modelId="{ADF8B000-9DCC-4F4B-A596-A24D44B778CC}">
      <dgm:prSet/>
      <dgm:spPr/>
      <dgm:t>
        <a:bodyPr/>
        <a:lstStyle/>
        <a:p>
          <a:r>
            <a:rPr lang="en-US" b="0" i="0">
              <a:latin typeface="Georgia"/>
              <a:hlinkClick xmlns:r="http://schemas.openxmlformats.org/officeDocument/2006/relationships" r:id="rId6"/>
            </a:rPr>
            <a:t>Troop Cookie Companion</a:t>
          </a:r>
          <a:endParaRPr lang="en-US">
            <a:latin typeface="Georgia"/>
          </a:endParaRPr>
        </a:p>
      </dgm:t>
    </dgm:pt>
    <dgm:pt modelId="{309A95C8-3E8E-41AD-9C98-64DDEA7B728F}" type="parTrans" cxnId="{F9444DC6-7D5B-4317-809D-3F7357E1E6B7}">
      <dgm:prSet/>
      <dgm:spPr/>
      <dgm:t>
        <a:bodyPr/>
        <a:lstStyle/>
        <a:p>
          <a:endParaRPr lang="en-US"/>
        </a:p>
      </dgm:t>
    </dgm:pt>
    <dgm:pt modelId="{B029410A-7B6C-403A-B4AA-623A7D7BD5F2}" type="sibTrans" cxnId="{F9444DC6-7D5B-4317-809D-3F7357E1E6B7}">
      <dgm:prSet/>
      <dgm:spPr/>
      <dgm:t>
        <a:bodyPr/>
        <a:lstStyle/>
        <a:p>
          <a:endParaRPr lang="en-US"/>
        </a:p>
      </dgm:t>
    </dgm:pt>
    <dgm:pt modelId="{65FCA1CF-0E4B-4BC8-B142-CA275853875A}">
      <dgm:prSet/>
      <dgm:spPr/>
      <dgm:t>
        <a:bodyPr/>
        <a:lstStyle/>
        <a:p>
          <a:r>
            <a:rPr lang="en-US">
              <a:latin typeface="Georgia"/>
              <a:hlinkClick xmlns:r="http://schemas.openxmlformats.org/officeDocument/2006/relationships" r:id="rId7"/>
            </a:rPr>
            <a:t>Cookie Booth Guide</a:t>
          </a:r>
          <a:endParaRPr lang="en-US">
            <a:latin typeface="Georgia"/>
          </a:endParaRPr>
        </a:p>
      </dgm:t>
    </dgm:pt>
    <dgm:pt modelId="{871DDF4A-4195-41BD-A256-3E719299DF56}" type="parTrans" cxnId="{F7B21E8C-D693-4A61-BD33-9CC26921950C}">
      <dgm:prSet/>
      <dgm:spPr/>
      <dgm:t>
        <a:bodyPr/>
        <a:lstStyle/>
        <a:p>
          <a:endParaRPr lang="en-US"/>
        </a:p>
      </dgm:t>
    </dgm:pt>
    <dgm:pt modelId="{91EBAD4A-CC8A-4B2D-A00E-C528349267BE}" type="sibTrans" cxnId="{F7B21E8C-D693-4A61-BD33-9CC26921950C}">
      <dgm:prSet/>
      <dgm:spPr/>
      <dgm:t>
        <a:bodyPr/>
        <a:lstStyle/>
        <a:p>
          <a:endParaRPr lang="en-US"/>
        </a:p>
      </dgm:t>
    </dgm:pt>
    <dgm:pt modelId="{9A0E5E4D-82B3-4BEA-A33F-B4C4E947CD86}">
      <dgm:prSet/>
      <dgm:spPr/>
      <dgm:t>
        <a:bodyPr/>
        <a:lstStyle/>
        <a:p>
          <a:r>
            <a:rPr lang="en-US" b="0" i="0">
              <a:latin typeface="Georgia"/>
              <a:hlinkClick xmlns:r="http://schemas.openxmlformats.org/officeDocument/2006/relationships" r:id="rId8"/>
            </a:rPr>
            <a:t>Cookie Business Family Meeting PDF</a:t>
          </a:r>
          <a:endParaRPr lang="en-US">
            <a:latin typeface="Georgia"/>
          </a:endParaRPr>
        </a:p>
      </dgm:t>
    </dgm:pt>
    <dgm:pt modelId="{A40B99E7-FC6D-487E-98BD-004BF6184928}" type="parTrans" cxnId="{AC3D6F37-8EC6-4991-BB0A-C0EC56AC4861}">
      <dgm:prSet/>
      <dgm:spPr/>
      <dgm:t>
        <a:bodyPr/>
        <a:lstStyle/>
        <a:p>
          <a:endParaRPr lang="en-US"/>
        </a:p>
      </dgm:t>
    </dgm:pt>
    <dgm:pt modelId="{927ED718-6269-4080-8736-CF2BBF8D46BA}" type="sibTrans" cxnId="{AC3D6F37-8EC6-4991-BB0A-C0EC56AC4861}">
      <dgm:prSet/>
      <dgm:spPr/>
      <dgm:t>
        <a:bodyPr/>
        <a:lstStyle/>
        <a:p>
          <a:endParaRPr lang="en-US"/>
        </a:p>
      </dgm:t>
    </dgm:pt>
    <dgm:pt modelId="{9C9C31EA-B468-4097-BB7D-6F933212C2D6}">
      <dgm:prSet/>
      <dgm:spPr/>
      <dgm:t>
        <a:bodyPr/>
        <a:lstStyle/>
        <a:p>
          <a:r>
            <a:rPr lang="en-US">
              <a:latin typeface="Georgia"/>
              <a:hlinkClick xmlns:r="http://schemas.openxmlformats.org/officeDocument/2006/relationships" r:id="rId9"/>
            </a:rPr>
            <a:t>Cookie Business Meeting Tip Sheet</a:t>
          </a:r>
          <a:endParaRPr lang="en-US">
            <a:latin typeface="Georgia"/>
          </a:endParaRPr>
        </a:p>
      </dgm:t>
    </dgm:pt>
    <dgm:pt modelId="{D06BB6EE-9775-40EF-AC92-9E806BB94A47}" type="parTrans" cxnId="{79DE1F06-B21D-45BF-A4BE-B31A5291D773}">
      <dgm:prSet/>
      <dgm:spPr/>
      <dgm:t>
        <a:bodyPr/>
        <a:lstStyle/>
        <a:p>
          <a:endParaRPr lang="en-US"/>
        </a:p>
      </dgm:t>
    </dgm:pt>
    <dgm:pt modelId="{1427C745-D5C6-497F-9245-54A2C876F71F}" type="sibTrans" cxnId="{79DE1F06-B21D-45BF-A4BE-B31A5291D773}">
      <dgm:prSet/>
      <dgm:spPr/>
      <dgm:t>
        <a:bodyPr/>
        <a:lstStyle/>
        <a:p>
          <a:endParaRPr lang="en-US"/>
        </a:p>
      </dgm:t>
    </dgm:pt>
    <dgm:pt modelId="{94324EE0-C65D-473C-828B-8149E94FD99F}">
      <dgm:prSet/>
      <dgm:spPr/>
      <dgm:t>
        <a:bodyPr/>
        <a:lstStyle/>
        <a:p>
          <a:r>
            <a:rPr lang="en-US" b="0" i="0" u="sng">
              <a:latin typeface="Georgia"/>
              <a:hlinkClick xmlns:r="http://schemas.openxmlformats.org/officeDocument/2006/relationships" r:id="rId10"/>
            </a:rPr>
            <a:t>Cookie Rally Order Form</a:t>
          </a:r>
          <a:endParaRPr lang="en-US">
            <a:latin typeface="Georgia"/>
          </a:endParaRPr>
        </a:p>
      </dgm:t>
    </dgm:pt>
    <dgm:pt modelId="{50272907-C151-45DC-B8B5-8CD458F5F367}" type="parTrans" cxnId="{9E2158B6-1531-4F71-8078-B7CFCA9F497D}">
      <dgm:prSet/>
      <dgm:spPr/>
      <dgm:t>
        <a:bodyPr/>
        <a:lstStyle/>
        <a:p>
          <a:endParaRPr lang="en-US"/>
        </a:p>
      </dgm:t>
    </dgm:pt>
    <dgm:pt modelId="{67441F3B-A222-4F24-B13D-253237097FC8}" type="sibTrans" cxnId="{9E2158B6-1531-4F71-8078-B7CFCA9F497D}">
      <dgm:prSet/>
      <dgm:spPr/>
      <dgm:t>
        <a:bodyPr/>
        <a:lstStyle/>
        <a:p>
          <a:endParaRPr lang="en-US"/>
        </a:p>
      </dgm:t>
    </dgm:pt>
    <dgm:pt modelId="{3B770E53-F317-4BAB-B9A6-2847DE93F843}">
      <dgm:prSet/>
      <dgm:spPr/>
      <dgm:t>
        <a:bodyPr/>
        <a:lstStyle/>
        <a:p>
          <a:r>
            <a:rPr lang="en-US" u="sng">
              <a:latin typeface="Georgia"/>
              <a:hlinkClick xmlns:r="http://schemas.openxmlformats.org/officeDocument/2006/relationships" r:id="rId11"/>
            </a:rPr>
            <a:t>Do Not Contact List</a:t>
          </a:r>
          <a:r>
            <a:rPr lang="en-US" u="sng">
              <a:latin typeface="Georgia"/>
            </a:rPr>
            <a:t> &amp; </a:t>
          </a:r>
          <a:r>
            <a:rPr lang="en-US" u="sng">
              <a:latin typeface="Georgia"/>
              <a:hlinkClick xmlns:r="http://schemas.openxmlformats.org/officeDocument/2006/relationships" r:id="rId12"/>
            </a:rPr>
            <a:t>Newly Available for Troop-Secured List</a:t>
          </a:r>
          <a:endParaRPr lang="en-US">
            <a:latin typeface="Georgia"/>
          </a:endParaRPr>
        </a:p>
      </dgm:t>
    </dgm:pt>
    <dgm:pt modelId="{5CAAFBA8-4474-48D6-855D-1DEE167D530C}" type="parTrans" cxnId="{CEDEAC33-BCE7-44F8-9033-03BFB5B7D997}">
      <dgm:prSet/>
      <dgm:spPr/>
      <dgm:t>
        <a:bodyPr/>
        <a:lstStyle/>
        <a:p>
          <a:endParaRPr lang="en-US"/>
        </a:p>
      </dgm:t>
    </dgm:pt>
    <dgm:pt modelId="{C4D0A07D-E2E6-4B86-9FB5-CDB9119A8372}" type="sibTrans" cxnId="{CEDEAC33-BCE7-44F8-9033-03BFB5B7D997}">
      <dgm:prSet/>
      <dgm:spPr/>
      <dgm:t>
        <a:bodyPr/>
        <a:lstStyle/>
        <a:p>
          <a:endParaRPr lang="en-US"/>
        </a:p>
      </dgm:t>
    </dgm:pt>
    <dgm:pt modelId="{F4BC72BD-64B5-4F15-96C4-51CF89B191FA}">
      <dgm:prSet/>
      <dgm:spPr/>
      <dgm:t>
        <a:bodyPr/>
        <a:lstStyle/>
        <a:p>
          <a:pPr rtl="0"/>
          <a:r>
            <a:rPr lang="en-US" b="0" i="0" dirty="0">
              <a:latin typeface="Georgia"/>
            </a:rPr>
            <a:t>My Cookie Inventory Worksheet – available on the back of the </a:t>
          </a:r>
          <a:r>
            <a:rPr lang="en-US" b="0" i="0" dirty="0">
              <a:latin typeface="Georgia"/>
              <a:hlinkClick xmlns:r="http://schemas.openxmlformats.org/officeDocument/2006/relationships" r:id="rId6"/>
            </a:rPr>
            <a:t>Family Guide </a:t>
          </a:r>
          <a:r>
            <a:rPr lang="en-US" b="0" i="0" dirty="0">
              <a:latin typeface="Georgia"/>
            </a:rPr>
            <a:t>&amp; coming soon to </a:t>
          </a:r>
          <a:r>
            <a:rPr lang="en-US" b="0" i="0" dirty="0">
              <a:latin typeface="Georgia"/>
              <a:hlinkClick xmlns:r="http://schemas.openxmlformats.org/officeDocument/2006/relationships" r:id="rId1"/>
            </a:rPr>
            <a:t>Cookie Central</a:t>
          </a:r>
          <a:endParaRPr lang="en-US" dirty="0">
            <a:latin typeface="Georgia"/>
          </a:endParaRPr>
        </a:p>
      </dgm:t>
    </dgm:pt>
    <dgm:pt modelId="{C3EF2CCD-3885-4707-A7C3-6E2E928E28DF}" type="parTrans" cxnId="{9396FD4A-78BD-4BAA-93D3-D2D383D98120}">
      <dgm:prSet/>
      <dgm:spPr/>
      <dgm:t>
        <a:bodyPr/>
        <a:lstStyle/>
        <a:p>
          <a:endParaRPr lang="en-US"/>
        </a:p>
      </dgm:t>
    </dgm:pt>
    <dgm:pt modelId="{64E831D4-9D53-4318-A085-CA677E443599}" type="sibTrans" cxnId="{9396FD4A-78BD-4BAA-93D3-D2D383D98120}">
      <dgm:prSet/>
      <dgm:spPr/>
      <dgm:t>
        <a:bodyPr/>
        <a:lstStyle/>
        <a:p>
          <a:endParaRPr lang="en-US"/>
        </a:p>
      </dgm:t>
    </dgm:pt>
    <dgm:pt modelId="{D74AFB53-370A-430E-8FB9-7A59DAFB6865}">
      <dgm:prSet/>
      <dgm:spPr/>
      <dgm:t>
        <a:bodyPr/>
        <a:lstStyle/>
        <a:p>
          <a:r>
            <a:rPr lang="en-US" dirty="0">
              <a:latin typeface="Georgia"/>
              <a:hlinkClick xmlns:r="http://schemas.openxmlformats.org/officeDocument/2006/relationships" r:id="rId13"/>
            </a:rPr>
            <a:t>Easy Baked Cookie Program</a:t>
          </a:r>
          <a:r>
            <a:rPr lang="en-US" dirty="0">
              <a:latin typeface="Georgia"/>
            </a:rPr>
            <a:t>–New Leader Checklist under Troop Start-Up Resources and Printable Resources on For Cookie Sellers</a:t>
          </a:r>
        </a:p>
      </dgm:t>
    </dgm:pt>
    <dgm:pt modelId="{9A231B41-B103-4112-8084-B9590AD3972A}" type="parTrans" cxnId="{A6BA8C20-ABB3-4CD6-B1C6-50C21E85753C}">
      <dgm:prSet/>
      <dgm:spPr/>
      <dgm:t>
        <a:bodyPr/>
        <a:lstStyle/>
        <a:p>
          <a:endParaRPr lang="en-US"/>
        </a:p>
      </dgm:t>
    </dgm:pt>
    <dgm:pt modelId="{EE138A82-B725-49C5-B5BA-943CA08496BC}" type="sibTrans" cxnId="{A6BA8C20-ABB3-4CD6-B1C6-50C21E85753C}">
      <dgm:prSet/>
      <dgm:spPr/>
      <dgm:t>
        <a:bodyPr/>
        <a:lstStyle/>
        <a:p>
          <a:endParaRPr lang="en-US"/>
        </a:p>
      </dgm:t>
    </dgm:pt>
    <dgm:pt modelId="{2CDE9FC5-BE70-44D5-9B8C-C93A29210A22}">
      <dgm:prSet/>
      <dgm:spPr/>
      <dgm:t>
        <a:bodyPr/>
        <a:lstStyle/>
        <a:p>
          <a:pPr rtl="0"/>
          <a:r>
            <a:rPr lang="en-US">
              <a:latin typeface="Georgia"/>
            </a:rPr>
            <a:t>Troop Training Toolkit coming soon!</a:t>
          </a:r>
        </a:p>
      </dgm:t>
    </dgm:pt>
    <dgm:pt modelId="{5F824848-7B27-421B-8753-012AE5DD7738}" type="parTrans" cxnId="{CB4327C2-B92F-4965-A5E8-A7C18E1EFDCE}">
      <dgm:prSet/>
      <dgm:spPr/>
      <dgm:t>
        <a:bodyPr/>
        <a:lstStyle/>
        <a:p>
          <a:endParaRPr lang="en-US"/>
        </a:p>
      </dgm:t>
    </dgm:pt>
    <dgm:pt modelId="{68E6B91F-169B-4AFC-9A32-02D1930D5DA2}" type="sibTrans" cxnId="{CB4327C2-B92F-4965-A5E8-A7C18E1EFDCE}">
      <dgm:prSet/>
      <dgm:spPr/>
      <dgm:t>
        <a:bodyPr/>
        <a:lstStyle/>
        <a:p>
          <a:endParaRPr lang="en-US"/>
        </a:p>
      </dgm:t>
    </dgm:pt>
    <dgm:pt modelId="{A06A0DF8-9D4A-4A6C-9A47-B2901081AA57}" type="pres">
      <dgm:prSet presAssocID="{030853A1-BDFD-4722-83A1-810152EC16CA}" presName="linear" presStyleCnt="0">
        <dgm:presLayoutVars>
          <dgm:animLvl val="lvl"/>
          <dgm:resizeHandles val="exact"/>
        </dgm:presLayoutVars>
      </dgm:prSet>
      <dgm:spPr/>
    </dgm:pt>
    <dgm:pt modelId="{01A024CC-A72D-4995-8F6A-9E0F9C9D7E67}" type="pres">
      <dgm:prSet presAssocID="{6DCD7922-0176-4197-94F6-D59C646883DD}" presName="parentText" presStyleLbl="node1" presStyleIdx="0" presStyleCnt="1">
        <dgm:presLayoutVars>
          <dgm:chMax val="0"/>
          <dgm:bulletEnabled val="1"/>
        </dgm:presLayoutVars>
      </dgm:prSet>
      <dgm:spPr/>
    </dgm:pt>
    <dgm:pt modelId="{0B058E3D-38C0-4352-B065-6B3126363CF9}" type="pres">
      <dgm:prSet presAssocID="{6DCD7922-0176-4197-94F6-D59C646883DD}" presName="childText" presStyleLbl="revTx" presStyleIdx="0" presStyleCnt="1">
        <dgm:presLayoutVars>
          <dgm:bulletEnabled val="1"/>
        </dgm:presLayoutVars>
      </dgm:prSet>
      <dgm:spPr/>
    </dgm:pt>
  </dgm:ptLst>
  <dgm:cxnLst>
    <dgm:cxn modelId="{9F9D7200-F1D8-4281-B76F-707606542FE2}" type="presOf" srcId="{9C9C31EA-B468-4097-BB7D-6F933212C2D6}" destId="{0B058E3D-38C0-4352-B065-6B3126363CF9}" srcOrd="0" destOrd="13" presId="urn:microsoft.com/office/officeart/2005/8/layout/vList2"/>
    <dgm:cxn modelId="{EA544303-4A2B-41C2-AB70-D66957DE3C70}" type="presOf" srcId="{EB2E5162-C56B-4EF4-8E1D-51C249B9238E}" destId="{0B058E3D-38C0-4352-B065-6B3126363CF9}" srcOrd="0" destOrd="6" presId="urn:microsoft.com/office/officeart/2005/8/layout/vList2"/>
    <dgm:cxn modelId="{ECA23404-DD34-40D2-B50C-5B42CB6035BE}" type="presOf" srcId="{ADF8B000-9DCC-4F4B-A596-A24D44B778CC}" destId="{0B058E3D-38C0-4352-B065-6B3126363CF9}" srcOrd="0" destOrd="10" presId="urn:microsoft.com/office/officeart/2005/8/layout/vList2"/>
    <dgm:cxn modelId="{79DE1F06-B21D-45BF-A4BE-B31A5291D773}" srcId="{6DCD7922-0176-4197-94F6-D59C646883DD}" destId="{9C9C31EA-B468-4097-BB7D-6F933212C2D6}" srcOrd="7" destOrd="0" parTransId="{D06BB6EE-9775-40EF-AC92-9E806BB94A47}" sibTransId="{1427C745-D5C6-497F-9245-54A2C876F71F}"/>
    <dgm:cxn modelId="{85970418-7424-48BA-B7C8-6B7AE466F058}" type="presOf" srcId="{E7BADDE1-F729-45E7-982F-0C5436D0E692}" destId="{0B058E3D-38C0-4352-B065-6B3126363CF9}" srcOrd="0" destOrd="9" presId="urn:microsoft.com/office/officeart/2005/8/layout/vList2"/>
    <dgm:cxn modelId="{A6BA8C20-ABB3-4CD6-B1C6-50C21E85753C}" srcId="{6DCD7922-0176-4197-94F6-D59C646883DD}" destId="{D74AFB53-370A-430E-8FB9-7A59DAFB6865}" srcOrd="11" destOrd="0" parTransId="{9A231B41-B103-4112-8084-B9590AD3972A}" sibTransId="{EE138A82-B725-49C5-B5BA-943CA08496BC}"/>
    <dgm:cxn modelId="{CEDEAC33-BCE7-44F8-9033-03BFB5B7D997}" srcId="{6DCD7922-0176-4197-94F6-D59C646883DD}" destId="{3B770E53-F317-4BAB-B9A6-2847DE93F843}" srcOrd="9" destOrd="0" parTransId="{5CAAFBA8-4474-48D6-855D-1DEE167D530C}" sibTransId="{C4D0A07D-E2E6-4B86-9FB5-CDB9119A8372}"/>
    <dgm:cxn modelId="{63CBF436-C1EC-4541-A1E4-643EF5196AD8}" srcId="{B29B5089-FDD3-4174-896F-A0947E28913F}" destId="{A1C80451-5634-49C8-82D2-CD0643B80EB6}" srcOrd="4" destOrd="0" parTransId="{3993A4D5-D3CD-46BF-8A00-993FF9CD348E}" sibTransId="{59E29239-4575-4FE0-8CB3-77A2ABDA6640}"/>
    <dgm:cxn modelId="{AC3D6F37-8EC6-4991-BB0A-C0EC56AC4861}" srcId="{6DCD7922-0176-4197-94F6-D59C646883DD}" destId="{9A0E5E4D-82B3-4BEA-A33F-B4C4E947CD86}" srcOrd="6" destOrd="0" parTransId="{A40B99E7-FC6D-487E-98BD-004BF6184928}" sibTransId="{927ED718-6269-4080-8736-CF2BBF8D46BA}"/>
    <dgm:cxn modelId="{7EB4E037-F470-447A-9453-6C95E2035785}" srcId="{6DCD7922-0176-4197-94F6-D59C646883DD}" destId="{E7BADDE1-F729-45E7-982F-0C5436D0E692}" srcOrd="3" destOrd="0" parTransId="{3267A277-CD80-4D84-87E2-4254BB1CC0B3}" sibTransId="{65C02F3F-C03F-4075-82CD-AE5BCB7A3FA7}"/>
    <dgm:cxn modelId="{A795D63C-31B5-446D-85C7-999BCDAAD950}" srcId="{B29B5089-FDD3-4174-896F-A0947E28913F}" destId="{E6FE9543-9682-42E0-A2AE-8F1DF320FC22}" srcOrd="3" destOrd="0" parTransId="{3AC723BB-3805-4384-9683-DA5A43E365AC}" sibTransId="{C3D581D4-C73D-458F-B451-D7649C8494BE}"/>
    <dgm:cxn modelId="{7CE32B3E-6B0A-46DB-8C74-138DDC445A81}" type="presOf" srcId="{332D610F-EC46-4125-A584-2442ADEFF355}" destId="{0B058E3D-38C0-4352-B065-6B3126363CF9}" srcOrd="0" destOrd="0" presId="urn:microsoft.com/office/officeart/2005/8/layout/vList2"/>
    <dgm:cxn modelId="{40F6393E-3B9F-400A-936D-AA26F1A5576F}" type="presOf" srcId="{D74AFB53-370A-430E-8FB9-7A59DAFB6865}" destId="{0B058E3D-38C0-4352-B065-6B3126363CF9}" srcOrd="0" destOrd="17" presId="urn:microsoft.com/office/officeart/2005/8/layout/vList2"/>
    <dgm:cxn modelId="{9B5F6142-FBBD-4D4A-9E59-2D8D55A8DDB0}" srcId="{030853A1-BDFD-4722-83A1-810152EC16CA}" destId="{6DCD7922-0176-4197-94F6-D59C646883DD}" srcOrd="0" destOrd="0" parTransId="{3F363636-A5B5-4482-921C-9F6A34A58043}" sibTransId="{CEEB225D-8CA9-4A0E-B618-6EB05CD8A2C8}"/>
    <dgm:cxn modelId="{88A2574A-FAA5-454B-906A-EEBE626F0D00}" type="presOf" srcId="{DB211200-45F8-4F76-8043-4ABD7ED7F795}" destId="{0B058E3D-38C0-4352-B065-6B3126363CF9}" srcOrd="0" destOrd="5" presId="urn:microsoft.com/office/officeart/2005/8/layout/vList2"/>
    <dgm:cxn modelId="{7896B66A-821F-41C6-BBCA-DCBA82CE8FBC}" type="presOf" srcId="{2CDE9FC5-BE70-44D5-9B8C-C93A29210A22}" destId="{0B058E3D-38C0-4352-B065-6B3126363CF9}" srcOrd="0" destOrd="2" presId="urn:microsoft.com/office/officeart/2005/8/layout/vList2"/>
    <dgm:cxn modelId="{9396FD4A-78BD-4BAA-93D3-D2D383D98120}" srcId="{6DCD7922-0176-4197-94F6-D59C646883DD}" destId="{F4BC72BD-64B5-4F15-96C4-51CF89B191FA}" srcOrd="10" destOrd="0" parTransId="{C3EF2CCD-3885-4707-A7C3-6E2E928E28DF}" sibTransId="{64E831D4-9D53-4318-A085-CA677E443599}"/>
    <dgm:cxn modelId="{135A934B-545A-4608-A62F-356ECCC70824}" srcId="{6DCD7922-0176-4197-94F6-D59C646883DD}" destId="{332D610F-EC46-4125-A584-2442ADEFF355}" srcOrd="0" destOrd="0" parTransId="{A7A61711-F7FD-4F9D-895E-60297FC0264A}" sibTransId="{CE540B65-49D8-4B60-85D7-30F3B75DD50C}"/>
    <dgm:cxn modelId="{8B61654F-3BC9-4A50-8219-F2D9ECE39B14}" type="presOf" srcId="{F4BC72BD-64B5-4F15-96C4-51CF89B191FA}" destId="{0B058E3D-38C0-4352-B065-6B3126363CF9}" srcOrd="0" destOrd="16" presId="urn:microsoft.com/office/officeart/2005/8/layout/vList2"/>
    <dgm:cxn modelId="{1C88BE50-B6F0-4346-9F23-0684DB3BF940}" srcId="{2CDE9FC5-BE70-44D5-9B8C-C93A29210A22}" destId="{B29B5089-FDD3-4174-896F-A0947E28913F}" srcOrd="0" destOrd="0" parTransId="{8E68329C-B82D-4F04-A91B-5DB0701D43DA}" sibTransId="{7CEAD879-E22B-4CA6-BBCB-A530C7543203}"/>
    <dgm:cxn modelId="{E096D672-1CAD-419E-A0F1-A682A69556ED}" type="presOf" srcId="{030853A1-BDFD-4722-83A1-810152EC16CA}" destId="{A06A0DF8-9D4A-4A6C-9A47-B2901081AA57}" srcOrd="0" destOrd="0" presId="urn:microsoft.com/office/officeart/2005/8/layout/vList2"/>
    <dgm:cxn modelId="{DA29BA80-D580-4DE1-A31A-43798AEE1D14}" type="presOf" srcId="{3D9099F8-43DF-48B6-9A00-EAAC75C067C2}" destId="{0B058E3D-38C0-4352-B065-6B3126363CF9}" srcOrd="0" destOrd="4" presId="urn:microsoft.com/office/officeart/2005/8/layout/vList2"/>
    <dgm:cxn modelId="{F7B21E8C-D693-4A61-BD33-9CC26921950C}" srcId="{6DCD7922-0176-4197-94F6-D59C646883DD}" destId="{65FCA1CF-0E4B-4BC8-B142-CA275853875A}" srcOrd="5" destOrd="0" parTransId="{871DDF4A-4195-41BD-A256-3E719299DF56}" sibTransId="{91EBAD4A-CC8A-4B2D-A00E-C528349267BE}"/>
    <dgm:cxn modelId="{09363998-4A43-41F2-AE39-0EB7ED45361B}" type="presOf" srcId="{9A0E5E4D-82B3-4BEA-A33F-B4C4E947CD86}" destId="{0B058E3D-38C0-4352-B065-6B3126363CF9}" srcOrd="0" destOrd="12" presId="urn:microsoft.com/office/officeart/2005/8/layout/vList2"/>
    <dgm:cxn modelId="{E36AEA99-4FC9-4141-8A8F-C25C32B24628}" srcId="{B29B5089-FDD3-4174-896F-A0947E28913F}" destId="{EB2E5162-C56B-4EF4-8E1D-51C249B9238E}" srcOrd="2" destOrd="0" parTransId="{01552736-D2BD-475A-B2C2-21BD1D09971E}" sibTransId="{A96938A2-E9D7-4E5A-B30A-B321FDFC34C2}"/>
    <dgm:cxn modelId="{3CB9979B-0E52-490A-8F50-D68D90C17B1D}" type="presOf" srcId="{3B770E53-F317-4BAB-B9A6-2847DE93F843}" destId="{0B058E3D-38C0-4352-B065-6B3126363CF9}" srcOrd="0" destOrd="15" presId="urn:microsoft.com/office/officeart/2005/8/layout/vList2"/>
    <dgm:cxn modelId="{80EE9AAB-EDBB-4A54-B561-30A6C58D7B7B}" type="presOf" srcId="{6DCD7922-0176-4197-94F6-D59C646883DD}" destId="{01A024CC-A72D-4995-8F6A-9E0F9C9D7E67}" srcOrd="0" destOrd="0" presId="urn:microsoft.com/office/officeart/2005/8/layout/vList2"/>
    <dgm:cxn modelId="{9E2158B6-1531-4F71-8078-B7CFCA9F497D}" srcId="{6DCD7922-0176-4197-94F6-D59C646883DD}" destId="{94324EE0-C65D-473C-828B-8149E94FD99F}" srcOrd="8" destOrd="0" parTransId="{50272907-C151-45DC-B8B5-8CD458F5F367}" sibTransId="{67441F3B-A222-4F24-B13D-253237097FC8}"/>
    <dgm:cxn modelId="{CB4327C2-B92F-4965-A5E8-A7C18E1EFDCE}" srcId="{6DCD7922-0176-4197-94F6-D59C646883DD}" destId="{2CDE9FC5-BE70-44D5-9B8C-C93A29210A22}" srcOrd="2" destOrd="0" parTransId="{5F824848-7B27-421B-8753-012AE5DD7738}" sibTransId="{68E6B91F-169B-4AFC-9A32-02D1930D5DA2}"/>
    <dgm:cxn modelId="{083445C2-75C3-438F-BCD8-C56B590E3E48}" type="presOf" srcId="{E6FE9543-9682-42E0-A2AE-8F1DF320FC22}" destId="{0B058E3D-38C0-4352-B065-6B3126363CF9}" srcOrd="0" destOrd="7" presId="urn:microsoft.com/office/officeart/2005/8/layout/vList2"/>
    <dgm:cxn modelId="{F9444DC6-7D5B-4317-809D-3F7357E1E6B7}" srcId="{6DCD7922-0176-4197-94F6-D59C646883DD}" destId="{ADF8B000-9DCC-4F4B-A596-A24D44B778CC}" srcOrd="4" destOrd="0" parTransId="{309A95C8-3E8E-41AD-9C98-64DDEA7B728F}" sibTransId="{B029410A-7B6C-403A-B4AA-623A7D7BD5F2}"/>
    <dgm:cxn modelId="{7C1DA0C8-33A4-4507-A269-271924DF7A3E}" srcId="{B29B5089-FDD3-4174-896F-A0947E28913F}" destId="{DB211200-45F8-4F76-8043-4ABD7ED7F795}" srcOrd="1" destOrd="0" parTransId="{4973C06A-E6CA-4279-B123-90661214F2E1}" sibTransId="{20D47729-1BDE-481C-BB0E-5A110CDE8329}"/>
    <dgm:cxn modelId="{AB2FECCB-1DA9-4791-89C3-6A0B41E06028}" type="presOf" srcId="{94324EE0-C65D-473C-828B-8149E94FD99F}" destId="{0B058E3D-38C0-4352-B065-6B3126363CF9}" srcOrd="0" destOrd="14" presId="urn:microsoft.com/office/officeart/2005/8/layout/vList2"/>
    <dgm:cxn modelId="{103C9CCD-C102-4669-B27D-6E390D26A635}" srcId="{B29B5089-FDD3-4174-896F-A0947E28913F}" destId="{3D9099F8-43DF-48B6-9A00-EAAC75C067C2}" srcOrd="0" destOrd="0" parTransId="{BC83D1B1-FB48-47E8-B92F-D679E3681CCA}" sibTransId="{00D20A11-D250-4B50-B597-6EAA6EA14C58}"/>
    <dgm:cxn modelId="{C08749CE-6B89-46B4-AFF0-7B751AE9D918}" type="presOf" srcId="{A1C80451-5634-49C8-82D2-CD0643B80EB6}" destId="{0B058E3D-38C0-4352-B065-6B3126363CF9}" srcOrd="0" destOrd="8" presId="urn:microsoft.com/office/officeart/2005/8/layout/vList2"/>
    <dgm:cxn modelId="{0A5008DA-E4DD-4358-9303-6834A3DF9DCC}" type="presOf" srcId="{65FCA1CF-0E4B-4BC8-B142-CA275853875A}" destId="{0B058E3D-38C0-4352-B065-6B3126363CF9}" srcOrd="0" destOrd="11" presId="urn:microsoft.com/office/officeart/2005/8/layout/vList2"/>
    <dgm:cxn modelId="{6EC47DE6-0A23-40D4-AA85-AD84002F57F1}" srcId="{6DCD7922-0176-4197-94F6-D59C646883DD}" destId="{629C3E97-3CBA-49DD-8B51-9D1BE163AA22}" srcOrd="1" destOrd="0" parTransId="{5751672C-5737-4284-AB79-446CD0AFCB61}" sibTransId="{7CDCB683-2076-40E5-ACBC-1C3BCE1B5BB6}"/>
    <dgm:cxn modelId="{9CAAB2FB-11B1-482A-8EF6-9E0B900972B4}" type="presOf" srcId="{629C3E97-3CBA-49DD-8B51-9D1BE163AA22}" destId="{0B058E3D-38C0-4352-B065-6B3126363CF9}" srcOrd="0" destOrd="1" presId="urn:microsoft.com/office/officeart/2005/8/layout/vList2"/>
    <dgm:cxn modelId="{2F3D4DFF-4117-4C5C-91F2-0C9A1A05CC5B}" type="presOf" srcId="{B29B5089-FDD3-4174-896F-A0947E28913F}" destId="{0B058E3D-38C0-4352-B065-6B3126363CF9}" srcOrd="0" destOrd="3" presId="urn:microsoft.com/office/officeart/2005/8/layout/vList2"/>
    <dgm:cxn modelId="{FE375D36-00A1-4143-8A65-194D4575177F}" type="presParOf" srcId="{A06A0DF8-9D4A-4A6C-9A47-B2901081AA57}" destId="{01A024CC-A72D-4995-8F6A-9E0F9C9D7E67}" srcOrd="0" destOrd="0" presId="urn:microsoft.com/office/officeart/2005/8/layout/vList2"/>
    <dgm:cxn modelId="{4F000B36-15E6-4342-8291-B08B2AD045FD}" type="presParOf" srcId="{A06A0DF8-9D4A-4A6C-9A47-B2901081AA57}" destId="{0B058E3D-38C0-4352-B065-6B3126363CF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37326F-C615-4E4D-B8F8-6EB3CF9C699E}" type="doc">
      <dgm:prSet loTypeId="urn:microsoft.com/office/officeart/2005/8/layout/vList2" loCatId="list" qsTypeId="urn:microsoft.com/office/officeart/2005/8/quickstyle/simple1" qsCatId="simple" csTypeId="urn:microsoft.com/office/officeart/2005/8/colors/accent5_5" csCatId="accent5"/>
      <dgm:spPr/>
      <dgm:t>
        <a:bodyPr/>
        <a:lstStyle/>
        <a:p>
          <a:endParaRPr lang="en-US"/>
        </a:p>
      </dgm:t>
    </dgm:pt>
    <dgm:pt modelId="{851DAC81-D086-41E4-B2BB-E3CFDB89D96B}">
      <dgm:prSet custT="1"/>
      <dgm:spPr/>
      <dgm:t>
        <a:bodyPr/>
        <a:lstStyle/>
        <a:p>
          <a:r>
            <a:rPr lang="en-US" sz="3200">
              <a:latin typeface="Georgia"/>
            </a:rPr>
            <a:t>Finance Resources – also available on </a:t>
          </a:r>
          <a:r>
            <a:rPr lang="en-US" sz="3200">
              <a:solidFill>
                <a:schemeClr val="accent1">
                  <a:lumMod val="20000"/>
                  <a:lumOff val="80000"/>
                </a:schemeClr>
              </a:solidFill>
              <a:latin typeface="Georgia"/>
              <a:hlinkClick xmlns:r="http://schemas.openxmlformats.org/officeDocument/2006/relationships" r:id="rId1">
                <a:extLst>
                  <a:ext uri="{A12FA001-AC4F-418D-AE19-62706E023703}">
                    <ahyp:hlinkClr xmlns:ahyp="http://schemas.microsoft.com/office/drawing/2018/hyperlinkcolor" val="tx"/>
                  </a:ext>
                </a:extLst>
              </a:hlinkClick>
            </a:rPr>
            <a:t>Cookie Central</a:t>
          </a:r>
          <a:r>
            <a:rPr lang="en-US" sz="3200">
              <a:latin typeface="Girl Scout Display Light"/>
            </a:rPr>
            <a:t>:</a:t>
          </a:r>
        </a:p>
      </dgm:t>
    </dgm:pt>
    <dgm:pt modelId="{5F7D4A88-2856-42C2-971D-02189E71FA70}" type="parTrans" cxnId="{BF3EFD65-62F6-450F-880C-A0705EC64017}">
      <dgm:prSet/>
      <dgm:spPr/>
      <dgm:t>
        <a:bodyPr/>
        <a:lstStyle/>
        <a:p>
          <a:endParaRPr lang="en-US"/>
        </a:p>
      </dgm:t>
    </dgm:pt>
    <dgm:pt modelId="{B160211B-8A3F-44C1-BDEF-12E55FF8E062}" type="sibTrans" cxnId="{BF3EFD65-62F6-450F-880C-A0705EC64017}">
      <dgm:prSet/>
      <dgm:spPr/>
      <dgm:t>
        <a:bodyPr/>
        <a:lstStyle/>
        <a:p>
          <a:endParaRPr lang="en-US"/>
        </a:p>
      </dgm:t>
    </dgm:pt>
    <dgm:pt modelId="{407D8EE0-E217-4829-AB7F-465BF21262DC}">
      <dgm:prSet custT="1"/>
      <dgm:spPr/>
      <dgm:t>
        <a:bodyPr/>
        <a:lstStyle/>
        <a:p>
          <a:endParaRPr lang="en-US" sz="2800">
            <a:latin typeface="Girl Scout Display Light"/>
          </a:endParaRPr>
        </a:p>
      </dgm:t>
    </dgm:pt>
    <dgm:pt modelId="{08D9EA2E-834F-4B0A-9AE6-6EAF08E116D7}" type="parTrans" cxnId="{9A7EB1AA-59D3-4F2C-B5D5-6573B750902A}">
      <dgm:prSet/>
      <dgm:spPr/>
      <dgm:t>
        <a:bodyPr/>
        <a:lstStyle/>
        <a:p>
          <a:endParaRPr lang="en-US"/>
        </a:p>
      </dgm:t>
    </dgm:pt>
    <dgm:pt modelId="{B5245446-29E1-42C3-8A12-AED645C54394}" type="sibTrans" cxnId="{9A7EB1AA-59D3-4F2C-B5D5-6573B750902A}">
      <dgm:prSet/>
      <dgm:spPr/>
      <dgm:t>
        <a:bodyPr/>
        <a:lstStyle/>
        <a:p>
          <a:endParaRPr lang="en-US"/>
        </a:p>
      </dgm:t>
    </dgm:pt>
    <dgm:pt modelId="{13F03DED-795B-4F78-8DCA-7096D866DC06}" type="pres">
      <dgm:prSet presAssocID="{0737326F-C615-4E4D-B8F8-6EB3CF9C699E}" presName="linear" presStyleCnt="0">
        <dgm:presLayoutVars>
          <dgm:animLvl val="lvl"/>
          <dgm:resizeHandles val="exact"/>
        </dgm:presLayoutVars>
      </dgm:prSet>
      <dgm:spPr/>
    </dgm:pt>
    <dgm:pt modelId="{3F9F613C-6018-4520-9AD9-35896EBB7FEC}" type="pres">
      <dgm:prSet presAssocID="{851DAC81-D086-41E4-B2BB-E3CFDB89D96B}" presName="parentText" presStyleLbl="node1" presStyleIdx="0" presStyleCnt="1" custLinFactNeighborX="-315" custLinFactNeighborY="-13790">
        <dgm:presLayoutVars>
          <dgm:chMax val="0"/>
          <dgm:bulletEnabled val="1"/>
        </dgm:presLayoutVars>
      </dgm:prSet>
      <dgm:spPr/>
    </dgm:pt>
    <dgm:pt modelId="{741B8D83-7BEF-4815-81C3-119D7D7DDB2C}" type="pres">
      <dgm:prSet presAssocID="{851DAC81-D086-41E4-B2BB-E3CFDB89D96B}" presName="childText" presStyleLbl="revTx" presStyleIdx="0" presStyleCnt="1">
        <dgm:presLayoutVars>
          <dgm:bulletEnabled val="1"/>
        </dgm:presLayoutVars>
      </dgm:prSet>
      <dgm:spPr/>
    </dgm:pt>
  </dgm:ptLst>
  <dgm:cxnLst>
    <dgm:cxn modelId="{3D51A900-CDF6-439F-82B5-C17C600BCF08}" type="presOf" srcId="{407D8EE0-E217-4829-AB7F-465BF21262DC}" destId="{741B8D83-7BEF-4815-81C3-119D7D7DDB2C}" srcOrd="0" destOrd="0" presId="urn:microsoft.com/office/officeart/2005/8/layout/vList2"/>
    <dgm:cxn modelId="{69DCE60F-9E86-45A8-89AC-D3EAEFCC2DAB}" type="presOf" srcId="{0737326F-C615-4E4D-B8F8-6EB3CF9C699E}" destId="{13F03DED-795B-4F78-8DCA-7096D866DC06}" srcOrd="0" destOrd="0" presId="urn:microsoft.com/office/officeart/2005/8/layout/vList2"/>
    <dgm:cxn modelId="{BF3EFD65-62F6-450F-880C-A0705EC64017}" srcId="{0737326F-C615-4E4D-B8F8-6EB3CF9C699E}" destId="{851DAC81-D086-41E4-B2BB-E3CFDB89D96B}" srcOrd="0" destOrd="0" parTransId="{5F7D4A88-2856-42C2-971D-02189E71FA70}" sibTransId="{B160211B-8A3F-44C1-BDEF-12E55FF8E062}"/>
    <dgm:cxn modelId="{CDA42777-AA61-47C0-BB97-5B79258166A6}" type="presOf" srcId="{851DAC81-D086-41E4-B2BB-E3CFDB89D96B}" destId="{3F9F613C-6018-4520-9AD9-35896EBB7FEC}" srcOrd="0" destOrd="0" presId="urn:microsoft.com/office/officeart/2005/8/layout/vList2"/>
    <dgm:cxn modelId="{9A7EB1AA-59D3-4F2C-B5D5-6573B750902A}" srcId="{851DAC81-D086-41E4-B2BB-E3CFDB89D96B}" destId="{407D8EE0-E217-4829-AB7F-465BF21262DC}" srcOrd="0" destOrd="0" parTransId="{08D9EA2E-834F-4B0A-9AE6-6EAF08E116D7}" sibTransId="{B5245446-29E1-42C3-8A12-AED645C54394}"/>
    <dgm:cxn modelId="{680E504A-D0EB-44EA-A558-A47F35CAB215}" type="presParOf" srcId="{13F03DED-795B-4F78-8DCA-7096D866DC06}" destId="{3F9F613C-6018-4520-9AD9-35896EBB7FEC}" srcOrd="0" destOrd="0" presId="urn:microsoft.com/office/officeart/2005/8/layout/vList2"/>
    <dgm:cxn modelId="{85F5F385-860B-4F70-A638-48193E10D879}" type="presParOf" srcId="{13F03DED-795B-4F78-8DCA-7096D866DC06}" destId="{741B8D83-7BEF-4815-81C3-119D7D7DDB2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EDD7B6-B296-47B3-855A-74FC4C10D6C6}"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n-US"/>
        </a:p>
      </dgm:t>
    </dgm:pt>
    <dgm:pt modelId="{4085113E-0519-4325-A1B1-4AB915E98149}">
      <dgm:prSet custT="1"/>
      <dgm:spPr/>
      <dgm:t>
        <a:bodyPr/>
        <a:lstStyle/>
        <a:p>
          <a:r>
            <a:rPr lang="en-US" sz="3600">
              <a:latin typeface="Georgia"/>
            </a:rPr>
            <a:t>Online Systems Resources:</a:t>
          </a:r>
        </a:p>
      </dgm:t>
    </dgm:pt>
    <dgm:pt modelId="{79375AF9-03E0-436F-A150-85249E719A40}" type="parTrans" cxnId="{FB5B1997-6554-4251-8EDA-71E3FE2C05DD}">
      <dgm:prSet/>
      <dgm:spPr/>
      <dgm:t>
        <a:bodyPr/>
        <a:lstStyle/>
        <a:p>
          <a:endParaRPr lang="en-US"/>
        </a:p>
      </dgm:t>
    </dgm:pt>
    <dgm:pt modelId="{E578CED7-7A4B-40C7-A4D0-EBEE13D948CC}" type="sibTrans" cxnId="{FB5B1997-6554-4251-8EDA-71E3FE2C05DD}">
      <dgm:prSet/>
      <dgm:spPr/>
      <dgm:t>
        <a:bodyPr/>
        <a:lstStyle/>
        <a:p>
          <a:endParaRPr lang="en-US"/>
        </a:p>
      </dgm:t>
    </dgm:pt>
    <dgm:pt modelId="{BAE16F88-1570-49DC-BDAB-9B0D0BE94028}">
      <dgm:prSet custT="1"/>
      <dgm:spPr/>
      <dgm:t>
        <a:bodyPr/>
        <a:lstStyle/>
        <a:p>
          <a:r>
            <a:rPr lang="en-US" sz="2000">
              <a:latin typeface="Georgia"/>
              <a:hlinkClick xmlns:r="http://schemas.openxmlformats.org/officeDocument/2006/relationships" r:id="rId1"/>
            </a:rPr>
            <a:t>gsLearn</a:t>
          </a:r>
        </a:p>
      </dgm:t>
    </dgm:pt>
    <dgm:pt modelId="{967E37B8-BA53-4442-9BE6-63F6A22696C8}" type="parTrans" cxnId="{9823CD81-FA7C-4067-833F-F2A2B593730C}">
      <dgm:prSet/>
      <dgm:spPr/>
      <dgm:t>
        <a:bodyPr/>
        <a:lstStyle/>
        <a:p>
          <a:endParaRPr lang="en-US"/>
        </a:p>
      </dgm:t>
    </dgm:pt>
    <dgm:pt modelId="{F4151CAF-4FC3-4B87-85E7-1DF2A1EDC88B}" type="sibTrans" cxnId="{9823CD81-FA7C-4067-833F-F2A2B593730C}">
      <dgm:prSet/>
      <dgm:spPr/>
      <dgm:t>
        <a:bodyPr/>
        <a:lstStyle/>
        <a:p>
          <a:endParaRPr lang="en-US"/>
        </a:p>
      </dgm:t>
    </dgm:pt>
    <dgm:pt modelId="{3F1BDFB3-B715-4B15-A62E-B88AF2D8985C}">
      <dgm:prSet custT="1"/>
      <dgm:spPr/>
      <dgm:t>
        <a:bodyPr/>
        <a:lstStyle/>
        <a:p>
          <a:r>
            <a:rPr lang="en-US" sz="2000">
              <a:latin typeface="Georgia"/>
              <a:hlinkClick xmlns:r="http://schemas.openxmlformats.org/officeDocument/2006/relationships" r:id="rId2"/>
            </a:rPr>
            <a:t>477 Looker for Volunteers GSLearn</a:t>
          </a:r>
        </a:p>
      </dgm:t>
    </dgm:pt>
    <dgm:pt modelId="{0645B997-604D-435B-B9E8-A418F96226BA}" type="parTrans" cxnId="{355E5271-4A71-4FD4-8062-9A5780D6596B}">
      <dgm:prSet/>
      <dgm:spPr/>
      <dgm:t>
        <a:bodyPr/>
        <a:lstStyle/>
        <a:p>
          <a:endParaRPr lang="en-US"/>
        </a:p>
      </dgm:t>
    </dgm:pt>
    <dgm:pt modelId="{D9C272AC-03DD-47C7-AB8E-AA11F2D7362C}" type="sibTrans" cxnId="{355E5271-4A71-4FD4-8062-9A5780D6596B}">
      <dgm:prSet/>
      <dgm:spPr/>
      <dgm:t>
        <a:bodyPr/>
        <a:lstStyle/>
        <a:p>
          <a:endParaRPr lang="en-US"/>
        </a:p>
      </dgm:t>
    </dgm:pt>
    <dgm:pt modelId="{21BDB323-C1AF-4C0E-9326-96F441EA9449}">
      <dgm:prSet custT="1"/>
      <dgm:spPr/>
      <dgm:t>
        <a:bodyPr/>
        <a:lstStyle/>
        <a:p>
          <a:r>
            <a:rPr lang="en-US" sz="2000">
              <a:latin typeface="Georgia"/>
            </a:rPr>
            <a:t>Online Cookie Systems Guide for Volunteers</a:t>
          </a:r>
        </a:p>
      </dgm:t>
    </dgm:pt>
    <dgm:pt modelId="{CD6B1D64-FC47-48E0-826E-D97F80F89D42}" type="parTrans" cxnId="{96B1E476-E7A0-4A85-B9C7-7D53A4308717}">
      <dgm:prSet/>
      <dgm:spPr/>
      <dgm:t>
        <a:bodyPr/>
        <a:lstStyle/>
        <a:p>
          <a:endParaRPr lang="en-US"/>
        </a:p>
      </dgm:t>
    </dgm:pt>
    <dgm:pt modelId="{1F7D5ACC-0B7F-41A8-A968-998F7CB38B95}" type="sibTrans" cxnId="{96B1E476-E7A0-4A85-B9C7-7D53A4308717}">
      <dgm:prSet/>
      <dgm:spPr/>
      <dgm:t>
        <a:bodyPr/>
        <a:lstStyle/>
        <a:p>
          <a:endParaRPr lang="en-US"/>
        </a:p>
      </dgm:t>
    </dgm:pt>
    <dgm:pt modelId="{63BD7388-A1A6-4950-A434-5E335F57CC9B}">
      <dgm:prSet custT="1"/>
      <dgm:spPr/>
      <dgm:t>
        <a:bodyPr/>
        <a:lstStyle/>
        <a:p>
          <a:r>
            <a:rPr lang="en-US" sz="2000">
              <a:latin typeface="Georgia"/>
            </a:rPr>
            <a:t>Live on Cookie Central mid-December</a:t>
          </a:r>
        </a:p>
      </dgm:t>
    </dgm:pt>
    <dgm:pt modelId="{A256FC87-04ED-498E-8D58-8E980996840A}" type="parTrans" cxnId="{71E65ABA-367E-4608-B1E8-5F2C1332EB34}">
      <dgm:prSet/>
      <dgm:spPr/>
      <dgm:t>
        <a:bodyPr/>
        <a:lstStyle/>
        <a:p>
          <a:endParaRPr lang="en-US"/>
        </a:p>
      </dgm:t>
    </dgm:pt>
    <dgm:pt modelId="{09D5C12B-2CDB-439E-80E2-6E6587ACEAD3}" type="sibTrans" cxnId="{71E65ABA-367E-4608-B1E8-5F2C1332EB34}">
      <dgm:prSet/>
      <dgm:spPr/>
      <dgm:t>
        <a:bodyPr/>
        <a:lstStyle/>
        <a:p>
          <a:endParaRPr lang="en-US"/>
        </a:p>
      </dgm:t>
    </dgm:pt>
    <dgm:pt modelId="{68E0F5C2-83F6-48ED-BB72-92B2794FE3C4}">
      <dgm:prSet custT="1"/>
      <dgm:spPr/>
      <dgm:t>
        <a:bodyPr/>
        <a:lstStyle/>
        <a:p>
          <a:r>
            <a:rPr lang="en-US" sz="2000">
              <a:latin typeface="Georgia"/>
              <a:hlinkClick xmlns:r="http://schemas.openxmlformats.org/officeDocument/2006/relationships" r:id="rId3"/>
            </a:rPr>
            <a:t>Digital Cookie</a:t>
          </a:r>
        </a:p>
      </dgm:t>
    </dgm:pt>
    <dgm:pt modelId="{4F80134D-2021-4EF6-91B1-59C1568653EC}" type="parTrans" cxnId="{1FAEECBA-2723-40FB-B1B3-E69C0B56DA76}">
      <dgm:prSet/>
      <dgm:spPr/>
      <dgm:t>
        <a:bodyPr/>
        <a:lstStyle/>
        <a:p>
          <a:endParaRPr lang="en-US"/>
        </a:p>
      </dgm:t>
    </dgm:pt>
    <dgm:pt modelId="{CE25DB0E-281A-4153-8866-090283D87044}" type="sibTrans" cxnId="{1FAEECBA-2723-40FB-B1B3-E69C0B56DA76}">
      <dgm:prSet/>
      <dgm:spPr/>
      <dgm:t>
        <a:bodyPr/>
        <a:lstStyle/>
        <a:p>
          <a:endParaRPr lang="en-US"/>
        </a:p>
      </dgm:t>
    </dgm:pt>
    <dgm:pt modelId="{71022FF3-7023-46A1-8055-16B874968DF3}">
      <dgm:prSet custT="1"/>
      <dgm:spPr/>
      <dgm:t>
        <a:bodyPr/>
        <a:lstStyle/>
        <a:p>
          <a:r>
            <a:rPr lang="en-US" sz="2000">
              <a:latin typeface="Georgia"/>
              <a:hlinkClick xmlns:r="http://schemas.openxmlformats.org/officeDocument/2006/relationships" r:id="rId4"/>
            </a:rPr>
            <a:t>Digital Cookie Help Center for Girl Scouts and Families</a:t>
          </a:r>
          <a:r>
            <a:rPr lang="en-US" sz="2000">
              <a:latin typeface="Georgia"/>
            </a:rPr>
            <a:t> – 2025 updates live on Cookie Central mid-December</a:t>
          </a:r>
        </a:p>
      </dgm:t>
    </dgm:pt>
    <dgm:pt modelId="{4E9AAA09-F695-4C21-A8F6-AEA995140AE9}" type="parTrans" cxnId="{8961EEA1-5FE4-4A45-85B7-7FB1412F0814}">
      <dgm:prSet/>
      <dgm:spPr/>
      <dgm:t>
        <a:bodyPr/>
        <a:lstStyle/>
        <a:p>
          <a:endParaRPr lang="en-US"/>
        </a:p>
      </dgm:t>
    </dgm:pt>
    <dgm:pt modelId="{7AA909DF-55F6-48FC-8F23-71E2AE5DE66C}" type="sibTrans" cxnId="{8961EEA1-5FE4-4A45-85B7-7FB1412F0814}">
      <dgm:prSet/>
      <dgm:spPr/>
      <dgm:t>
        <a:bodyPr/>
        <a:lstStyle/>
        <a:p>
          <a:endParaRPr lang="en-US"/>
        </a:p>
      </dgm:t>
    </dgm:pt>
    <dgm:pt modelId="{BDEBA396-6A2D-4E7B-AD1F-414E30C38BAF}">
      <dgm:prSet custT="1"/>
      <dgm:spPr/>
      <dgm:t>
        <a:bodyPr/>
        <a:lstStyle/>
        <a:p>
          <a:r>
            <a:rPr lang="en-US" sz="2000">
              <a:latin typeface="Georgia"/>
              <a:hlinkClick xmlns:r="http://schemas.openxmlformats.org/officeDocument/2006/relationships" r:id="rId5"/>
            </a:rPr>
            <a:t>Smart Cookies</a:t>
          </a:r>
        </a:p>
      </dgm:t>
    </dgm:pt>
    <dgm:pt modelId="{74DA12AA-2CFB-443A-877A-4335C8E68874}" type="parTrans" cxnId="{FFA79584-F376-460F-903E-14165D9AF929}">
      <dgm:prSet/>
      <dgm:spPr/>
      <dgm:t>
        <a:bodyPr/>
        <a:lstStyle/>
        <a:p>
          <a:endParaRPr lang="en-US"/>
        </a:p>
      </dgm:t>
    </dgm:pt>
    <dgm:pt modelId="{88BDF787-E12C-4E36-8CC6-43876209AAFC}" type="sibTrans" cxnId="{FFA79584-F376-460F-903E-14165D9AF929}">
      <dgm:prSet/>
      <dgm:spPr/>
      <dgm:t>
        <a:bodyPr/>
        <a:lstStyle/>
        <a:p>
          <a:endParaRPr lang="en-US"/>
        </a:p>
      </dgm:t>
    </dgm:pt>
    <dgm:pt modelId="{0E624652-DC1C-4576-9436-06B02C963170}">
      <dgm:prSet custT="1"/>
      <dgm:spPr/>
      <dgm:t>
        <a:bodyPr/>
        <a:lstStyle/>
        <a:p>
          <a:r>
            <a:rPr lang="en-US" sz="2000">
              <a:latin typeface="Georgia"/>
              <a:hlinkClick xmlns:r="http://schemas.openxmlformats.org/officeDocument/2006/relationships" r:id="rId6"/>
            </a:rPr>
            <a:t>Managing Cookie Donations in Smart Cookies Tip Sheet</a:t>
          </a:r>
        </a:p>
      </dgm:t>
    </dgm:pt>
    <dgm:pt modelId="{3A1A80A8-601B-447A-BB87-53A0CBA4EE99}" type="parTrans" cxnId="{4AD09137-77D7-4C82-ABCF-A95071B70F52}">
      <dgm:prSet/>
      <dgm:spPr/>
      <dgm:t>
        <a:bodyPr/>
        <a:lstStyle/>
        <a:p>
          <a:endParaRPr lang="en-US"/>
        </a:p>
      </dgm:t>
    </dgm:pt>
    <dgm:pt modelId="{26787727-C954-4B70-B8EA-7D129D173D7E}" type="sibTrans" cxnId="{4AD09137-77D7-4C82-ABCF-A95071B70F52}">
      <dgm:prSet/>
      <dgm:spPr/>
      <dgm:t>
        <a:bodyPr/>
        <a:lstStyle/>
        <a:p>
          <a:endParaRPr lang="en-US"/>
        </a:p>
      </dgm:t>
    </dgm:pt>
    <dgm:pt modelId="{6CD7F0BC-9290-40A6-84D5-119517EEBFA8}">
      <dgm:prSet custT="1"/>
      <dgm:spPr/>
      <dgm:t>
        <a:bodyPr/>
        <a:lstStyle/>
        <a:p>
          <a:r>
            <a:rPr lang="en-US" sz="2000">
              <a:latin typeface="Georgia"/>
            </a:rPr>
            <a:t>Smart Cookies Help Desk for Volunteers:</a:t>
          </a:r>
        </a:p>
      </dgm:t>
    </dgm:pt>
    <dgm:pt modelId="{A6AB50F0-D097-4C97-B095-E73AA8B84DC2}" type="parTrans" cxnId="{59C33672-9FED-4C64-A954-1FE6C9431797}">
      <dgm:prSet/>
      <dgm:spPr/>
      <dgm:t>
        <a:bodyPr/>
        <a:lstStyle/>
        <a:p>
          <a:endParaRPr lang="en-US"/>
        </a:p>
      </dgm:t>
    </dgm:pt>
    <dgm:pt modelId="{B3CB44CD-A3B8-4BB3-BCFF-F3D8A790D5EB}" type="sibTrans" cxnId="{59C33672-9FED-4C64-A954-1FE6C9431797}">
      <dgm:prSet/>
      <dgm:spPr/>
      <dgm:t>
        <a:bodyPr/>
        <a:lstStyle/>
        <a:p>
          <a:endParaRPr lang="en-US"/>
        </a:p>
      </dgm:t>
    </dgm:pt>
    <dgm:pt modelId="{8171D5B3-5F52-416A-BED2-A7B64A5C9285}">
      <dgm:prSet custT="1"/>
      <dgm:spPr/>
      <dgm:t>
        <a:bodyPr/>
        <a:lstStyle/>
        <a:p>
          <a:r>
            <a:rPr lang="en-US" sz="2000">
              <a:latin typeface="Georgia"/>
              <a:hlinkClick xmlns:r="http://schemas.openxmlformats.org/officeDocument/2006/relationships" r:id="rId7"/>
            </a:rPr>
            <a:t>ABCSmartCookieTechSupport@hearthsidefoods.com</a:t>
          </a:r>
        </a:p>
      </dgm:t>
    </dgm:pt>
    <dgm:pt modelId="{F8A898AB-D55C-4C57-9A62-D19332F19528}" type="parTrans" cxnId="{67611A01-711B-47D9-9955-B6A0DB232207}">
      <dgm:prSet/>
      <dgm:spPr/>
      <dgm:t>
        <a:bodyPr/>
        <a:lstStyle/>
        <a:p>
          <a:endParaRPr lang="en-US"/>
        </a:p>
      </dgm:t>
    </dgm:pt>
    <dgm:pt modelId="{71F0C912-5EC4-4373-A526-DA754FF329AD}" type="sibTrans" cxnId="{67611A01-711B-47D9-9955-B6A0DB232207}">
      <dgm:prSet/>
      <dgm:spPr/>
      <dgm:t>
        <a:bodyPr/>
        <a:lstStyle/>
        <a:p>
          <a:endParaRPr lang="en-US"/>
        </a:p>
      </dgm:t>
    </dgm:pt>
    <dgm:pt modelId="{E5859E22-BA23-4C43-BC5B-49625B2BCB18}">
      <dgm:prSet custT="1"/>
      <dgm:spPr/>
      <dgm:t>
        <a:bodyPr/>
        <a:lstStyle/>
        <a:p>
          <a:r>
            <a:rPr lang="en-US" sz="2000">
              <a:latin typeface="Georgia"/>
            </a:rPr>
            <a:t>855-444-6682</a:t>
          </a:r>
        </a:p>
      </dgm:t>
    </dgm:pt>
    <dgm:pt modelId="{BF97DF2E-FCD7-46FE-8CD2-BAA9A6531CFB}" type="parTrans" cxnId="{FEF7BD1F-7932-46C7-8BF1-003791722932}">
      <dgm:prSet/>
      <dgm:spPr/>
      <dgm:t>
        <a:bodyPr/>
        <a:lstStyle/>
        <a:p>
          <a:endParaRPr lang="en-US"/>
        </a:p>
      </dgm:t>
    </dgm:pt>
    <dgm:pt modelId="{AC423893-44D5-4714-AD81-B4C577AB065C}" type="sibTrans" cxnId="{FEF7BD1F-7932-46C7-8BF1-003791722932}">
      <dgm:prSet/>
      <dgm:spPr/>
      <dgm:t>
        <a:bodyPr/>
        <a:lstStyle/>
        <a:p>
          <a:endParaRPr lang="en-US"/>
        </a:p>
      </dgm:t>
    </dgm:pt>
    <dgm:pt modelId="{B95933F7-963E-45C0-82EE-A0BC07FB0007}">
      <dgm:prSet custT="1"/>
      <dgm:spPr/>
      <dgm:t>
        <a:bodyPr/>
        <a:lstStyle/>
        <a:p>
          <a:pPr>
            <a:buNone/>
          </a:pPr>
          <a:r>
            <a:rPr lang="en-US" sz="2000">
              <a:latin typeface="Georgia"/>
            </a:rPr>
            <a:t> </a:t>
          </a:r>
        </a:p>
      </dgm:t>
    </dgm:pt>
    <dgm:pt modelId="{598FB909-2C11-4F9E-9719-DC1C2F200713}" type="parTrans" cxnId="{56ADE0D4-6CF5-468F-9ED1-6507C5DAB6C3}">
      <dgm:prSet/>
      <dgm:spPr/>
      <dgm:t>
        <a:bodyPr/>
        <a:lstStyle/>
        <a:p>
          <a:endParaRPr lang="en-US"/>
        </a:p>
      </dgm:t>
    </dgm:pt>
    <dgm:pt modelId="{9F1DE8D6-F80C-4EE5-B62F-DE8299A12869}" type="sibTrans" cxnId="{56ADE0D4-6CF5-468F-9ED1-6507C5DAB6C3}">
      <dgm:prSet/>
      <dgm:spPr/>
      <dgm:t>
        <a:bodyPr/>
        <a:lstStyle/>
        <a:p>
          <a:endParaRPr lang="en-US"/>
        </a:p>
      </dgm:t>
    </dgm:pt>
    <dgm:pt modelId="{CE9CA0D2-72F9-4A54-8999-3737B732F28A}">
      <dgm:prSet custT="1"/>
      <dgm:spPr/>
      <dgm:t>
        <a:bodyPr/>
        <a:lstStyle/>
        <a:p>
          <a:endParaRPr lang="en-US" sz="2000">
            <a:latin typeface="Georgia"/>
          </a:endParaRPr>
        </a:p>
      </dgm:t>
    </dgm:pt>
    <dgm:pt modelId="{4B1DCF58-F293-488E-8E12-62447D46047F}" type="parTrans" cxnId="{75D9DB57-DC43-4461-9F68-4CCC85B54554}">
      <dgm:prSet/>
      <dgm:spPr/>
      <dgm:t>
        <a:bodyPr/>
        <a:lstStyle/>
        <a:p>
          <a:endParaRPr lang="en-US"/>
        </a:p>
      </dgm:t>
    </dgm:pt>
    <dgm:pt modelId="{DD355AF3-09A9-4FDC-B966-EBB3A4867DE6}" type="sibTrans" cxnId="{75D9DB57-DC43-4461-9F68-4CCC85B54554}">
      <dgm:prSet/>
      <dgm:spPr/>
      <dgm:t>
        <a:bodyPr/>
        <a:lstStyle/>
        <a:p>
          <a:endParaRPr lang="en-US"/>
        </a:p>
      </dgm:t>
    </dgm:pt>
    <dgm:pt modelId="{B3CD905A-CBE9-40C1-B281-4E5E2072116F}">
      <dgm:prSet custT="1"/>
      <dgm:spPr/>
      <dgm:t>
        <a:bodyPr/>
        <a:lstStyle/>
        <a:p>
          <a:endParaRPr lang="en-US" sz="2000">
            <a:latin typeface="Georgia"/>
          </a:endParaRPr>
        </a:p>
      </dgm:t>
    </dgm:pt>
    <dgm:pt modelId="{3C0E1923-7C34-485A-8EDC-6D5B41129105}" type="parTrans" cxnId="{60C3D105-37BA-4656-B4FC-D82FA03D8AD7}">
      <dgm:prSet/>
      <dgm:spPr/>
      <dgm:t>
        <a:bodyPr/>
        <a:lstStyle/>
        <a:p>
          <a:endParaRPr lang="en-US"/>
        </a:p>
      </dgm:t>
    </dgm:pt>
    <dgm:pt modelId="{A7E4C3E9-FAEE-4EB1-8DA8-2A39E277B0FE}" type="sibTrans" cxnId="{60C3D105-37BA-4656-B4FC-D82FA03D8AD7}">
      <dgm:prSet/>
      <dgm:spPr/>
      <dgm:t>
        <a:bodyPr/>
        <a:lstStyle/>
        <a:p>
          <a:endParaRPr lang="en-US"/>
        </a:p>
      </dgm:t>
    </dgm:pt>
    <dgm:pt modelId="{A0C7EF49-CBC4-4FFF-86D5-9B7FDBEB62E0}">
      <dgm:prSet custT="1"/>
      <dgm:spPr/>
      <dgm:t>
        <a:bodyPr/>
        <a:lstStyle/>
        <a:p>
          <a:r>
            <a:rPr lang="en-US" sz="2000">
              <a:latin typeface="Georgia"/>
              <a:hlinkClick xmlns:r="http://schemas.openxmlformats.org/officeDocument/2006/relationships" r:id="rId8"/>
            </a:rPr>
            <a:t>Cookie Calculator</a:t>
          </a:r>
        </a:p>
      </dgm:t>
    </dgm:pt>
    <dgm:pt modelId="{D439DDD4-CF9C-4432-A625-06A505DB9FAB}" type="parTrans" cxnId="{45C1D355-4098-4481-97E5-996B828031E8}">
      <dgm:prSet/>
      <dgm:spPr/>
      <dgm:t>
        <a:bodyPr/>
        <a:lstStyle/>
        <a:p>
          <a:endParaRPr lang="en-US"/>
        </a:p>
      </dgm:t>
    </dgm:pt>
    <dgm:pt modelId="{5EBB60DD-4E20-4027-A138-6F38F8405918}" type="sibTrans" cxnId="{45C1D355-4098-4481-97E5-996B828031E8}">
      <dgm:prSet/>
      <dgm:spPr/>
      <dgm:t>
        <a:bodyPr/>
        <a:lstStyle/>
        <a:p>
          <a:endParaRPr lang="en-US"/>
        </a:p>
      </dgm:t>
    </dgm:pt>
    <dgm:pt modelId="{43BB4B35-BCCA-499C-A30C-0115C3F470E0}" type="pres">
      <dgm:prSet presAssocID="{8CEDD7B6-B296-47B3-855A-74FC4C10D6C6}" presName="linear" presStyleCnt="0">
        <dgm:presLayoutVars>
          <dgm:animLvl val="lvl"/>
          <dgm:resizeHandles val="exact"/>
        </dgm:presLayoutVars>
      </dgm:prSet>
      <dgm:spPr/>
    </dgm:pt>
    <dgm:pt modelId="{10E6EE4E-268F-4961-BF90-1B9D4EF196AE}" type="pres">
      <dgm:prSet presAssocID="{4085113E-0519-4325-A1B1-4AB915E98149}" presName="parentText" presStyleLbl="node1" presStyleIdx="0" presStyleCnt="1" custScaleY="100310" custLinFactNeighborX="-176" custLinFactNeighborY="-5519">
        <dgm:presLayoutVars>
          <dgm:chMax val="0"/>
          <dgm:bulletEnabled val="1"/>
        </dgm:presLayoutVars>
      </dgm:prSet>
      <dgm:spPr/>
    </dgm:pt>
    <dgm:pt modelId="{D547686F-4E00-4E41-94C4-65DC8A53051E}" type="pres">
      <dgm:prSet presAssocID="{4085113E-0519-4325-A1B1-4AB915E98149}" presName="childText" presStyleLbl="revTx" presStyleIdx="0" presStyleCnt="1" custScaleY="119027" custLinFactNeighborX="2292" custLinFactNeighborY="29394">
        <dgm:presLayoutVars>
          <dgm:bulletEnabled val="1"/>
        </dgm:presLayoutVars>
      </dgm:prSet>
      <dgm:spPr/>
    </dgm:pt>
  </dgm:ptLst>
  <dgm:cxnLst>
    <dgm:cxn modelId="{67611A01-711B-47D9-9955-B6A0DB232207}" srcId="{6CD7F0BC-9290-40A6-84D5-119517EEBFA8}" destId="{8171D5B3-5F52-416A-BED2-A7B64A5C9285}" srcOrd="0" destOrd="0" parTransId="{F8A898AB-D55C-4C57-9A62-D19332F19528}" sibTransId="{71F0C912-5EC4-4373-A526-DA754FF329AD}"/>
    <dgm:cxn modelId="{BA69BC02-B899-4408-B2DA-1350441ADA46}" type="presOf" srcId="{21BDB323-C1AF-4C0E-9326-96F441EA9449}" destId="{D547686F-4E00-4E41-94C4-65DC8A53051E}" srcOrd="0" destOrd="3" presId="urn:microsoft.com/office/officeart/2005/8/layout/vList2"/>
    <dgm:cxn modelId="{60C3D105-37BA-4656-B4FC-D82FA03D8AD7}" srcId="{68E0F5C2-83F6-48ED-BB72-92B2794FE3C4}" destId="{B3CD905A-CBE9-40C1-B281-4E5E2072116F}" srcOrd="1" destOrd="0" parTransId="{3C0E1923-7C34-485A-8EDC-6D5B41129105}" sibTransId="{A7E4C3E9-FAEE-4EB1-8DA8-2A39E277B0FE}"/>
    <dgm:cxn modelId="{418AEB0E-AD98-4E82-AB7E-F8E8EEC4F3CD}" type="presOf" srcId="{3F1BDFB3-B715-4B15-A62E-B88AF2D8985C}" destId="{D547686F-4E00-4E41-94C4-65DC8A53051E}" srcOrd="0" destOrd="1" presId="urn:microsoft.com/office/officeart/2005/8/layout/vList2"/>
    <dgm:cxn modelId="{00EABB16-3B3F-4DCF-A702-43FA2097D59D}" type="presOf" srcId="{BAE16F88-1570-49DC-BDAB-9B0D0BE94028}" destId="{D547686F-4E00-4E41-94C4-65DC8A53051E}" srcOrd="0" destOrd="0" presId="urn:microsoft.com/office/officeart/2005/8/layout/vList2"/>
    <dgm:cxn modelId="{F15D8D18-E86F-42F5-B39E-4B57E9D16297}" type="presOf" srcId="{63BD7388-A1A6-4950-A434-5E335F57CC9B}" destId="{D547686F-4E00-4E41-94C4-65DC8A53051E}" srcOrd="0" destOrd="4" presId="urn:microsoft.com/office/officeart/2005/8/layout/vList2"/>
    <dgm:cxn modelId="{59CC4A1B-A568-4349-ABB6-AD525B0689DB}" type="presOf" srcId="{B3CD905A-CBE9-40C1-B281-4E5E2072116F}" destId="{D547686F-4E00-4E41-94C4-65DC8A53051E}" srcOrd="0" destOrd="8" presId="urn:microsoft.com/office/officeart/2005/8/layout/vList2"/>
    <dgm:cxn modelId="{FEF7BD1F-7932-46C7-8BF1-003791722932}" srcId="{6CD7F0BC-9290-40A6-84D5-119517EEBFA8}" destId="{E5859E22-BA23-4C43-BC5B-49625B2BCB18}" srcOrd="1" destOrd="0" parTransId="{BF97DF2E-FCD7-46FE-8CD2-BAA9A6531CFB}" sibTransId="{AC423893-44D5-4714-AD81-B4C577AB065C}"/>
    <dgm:cxn modelId="{54922A34-43B5-4DBC-A385-0F0EBABBD687}" type="presOf" srcId="{71022FF3-7023-46A1-8055-16B874968DF3}" destId="{D547686F-4E00-4E41-94C4-65DC8A53051E}" srcOrd="0" destOrd="7" presId="urn:microsoft.com/office/officeart/2005/8/layout/vList2"/>
    <dgm:cxn modelId="{4AD09137-77D7-4C82-ABCF-A95071B70F52}" srcId="{BDEBA396-6A2D-4E7B-AD1F-414E30C38BAF}" destId="{0E624652-DC1C-4576-9436-06B02C963170}" srcOrd="1" destOrd="0" parTransId="{3A1A80A8-601B-447A-BB87-53A0CBA4EE99}" sibTransId="{26787727-C954-4B70-B8EA-7D129D173D7E}"/>
    <dgm:cxn modelId="{5F4C2C39-44D2-46DF-B227-3291BF126691}" type="presOf" srcId="{68E0F5C2-83F6-48ED-BB72-92B2794FE3C4}" destId="{D547686F-4E00-4E41-94C4-65DC8A53051E}" srcOrd="0" destOrd="6" presId="urn:microsoft.com/office/officeart/2005/8/layout/vList2"/>
    <dgm:cxn modelId="{3E08515F-CF2C-4A76-8B18-58D940CE62B0}" type="presOf" srcId="{6CD7F0BC-9290-40A6-84D5-119517EEBFA8}" destId="{D547686F-4E00-4E41-94C4-65DC8A53051E}" srcOrd="0" destOrd="12" presId="urn:microsoft.com/office/officeart/2005/8/layout/vList2"/>
    <dgm:cxn modelId="{6321F750-767F-4783-93B9-EAB805E96792}" type="presOf" srcId="{CE9CA0D2-72F9-4A54-8999-3737B732F28A}" destId="{D547686F-4E00-4E41-94C4-65DC8A53051E}" srcOrd="0" destOrd="5" presId="urn:microsoft.com/office/officeart/2005/8/layout/vList2"/>
    <dgm:cxn modelId="{355E5271-4A71-4FD4-8062-9A5780D6596B}" srcId="{BAE16F88-1570-49DC-BDAB-9B0D0BE94028}" destId="{3F1BDFB3-B715-4B15-A62E-B88AF2D8985C}" srcOrd="0" destOrd="0" parTransId="{0645B997-604D-435B-B9E8-A418F96226BA}" sibTransId="{D9C272AC-03DD-47C7-AB8E-AA11F2D7362C}"/>
    <dgm:cxn modelId="{59C33672-9FED-4C64-A954-1FE6C9431797}" srcId="{BDEBA396-6A2D-4E7B-AD1F-414E30C38BAF}" destId="{6CD7F0BC-9290-40A6-84D5-119517EEBFA8}" srcOrd="2" destOrd="0" parTransId="{A6AB50F0-D097-4C97-B095-E73AA8B84DC2}" sibTransId="{B3CB44CD-A3B8-4BB3-BCFF-F3D8A790D5EB}"/>
    <dgm:cxn modelId="{45C1D355-4098-4481-97E5-996B828031E8}" srcId="{BDEBA396-6A2D-4E7B-AD1F-414E30C38BAF}" destId="{A0C7EF49-CBC4-4FFF-86D5-9B7FDBEB62E0}" srcOrd="0" destOrd="0" parTransId="{D439DDD4-CF9C-4432-A625-06A505DB9FAB}" sibTransId="{5EBB60DD-4E20-4027-A138-6F38F8405918}"/>
    <dgm:cxn modelId="{96B1E476-E7A0-4A85-B9C7-7D53A4308717}" srcId="{4085113E-0519-4325-A1B1-4AB915E98149}" destId="{21BDB323-C1AF-4C0E-9326-96F441EA9449}" srcOrd="2" destOrd="0" parTransId="{CD6B1D64-FC47-48E0-826E-D97F80F89D42}" sibTransId="{1F7D5ACC-0B7F-41A8-A968-998F7CB38B95}"/>
    <dgm:cxn modelId="{75D9DB57-DC43-4461-9F68-4CCC85B54554}" srcId="{21BDB323-C1AF-4C0E-9326-96F441EA9449}" destId="{CE9CA0D2-72F9-4A54-8999-3737B732F28A}" srcOrd="1" destOrd="0" parTransId="{4B1DCF58-F293-488E-8E12-62447D46047F}" sibTransId="{DD355AF3-09A9-4FDC-B966-EBB3A4867DE6}"/>
    <dgm:cxn modelId="{E22E0080-01CB-45ED-8BB7-BB437A847685}" type="presOf" srcId="{8CEDD7B6-B296-47B3-855A-74FC4C10D6C6}" destId="{43BB4B35-BCCA-499C-A30C-0115C3F470E0}" srcOrd="0" destOrd="0" presId="urn:microsoft.com/office/officeart/2005/8/layout/vList2"/>
    <dgm:cxn modelId="{9823CD81-FA7C-4067-833F-F2A2B593730C}" srcId="{4085113E-0519-4325-A1B1-4AB915E98149}" destId="{BAE16F88-1570-49DC-BDAB-9B0D0BE94028}" srcOrd="0" destOrd="0" parTransId="{967E37B8-BA53-4442-9BE6-63F6A22696C8}" sibTransId="{F4151CAF-4FC3-4B87-85E7-1DF2A1EDC88B}"/>
    <dgm:cxn modelId="{FFA79584-F376-460F-903E-14165D9AF929}" srcId="{4085113E-0519-4325-A1B1-4AB915E98149}" destId="{BDEBA396-6A2D-4E7B-AD1F-414E30C38BAF}" srcOrd="4" destOrd="0" parTransId="{74DA12AA-2CFB-443A-877A-4335C8E68874}" sibTransId="{88BDF787-E12C-4E36-8CC6-43876209AAFC}"/>
    <dgm:cxn modelId="{0A13808D-051C-4DCE-83D8-B7F936F80882}" type="presOf" srcId="{BDEBA396-6A2D-4E7B-AD1F-414E30C38BAF}" destId="{D547686F-4E00-4E41-94C4-65DC8A53051E}" srcOrd="0" destOrd="9" presId="urn:microsoft.com/office/officeart/2005/8/layout/vList2"/>
    <dgm:cxn modelId="{FB5B1997-6554-4251-8EDA-71E3FE2C05DD}" srcId="{8CEDD7B6-B296-47B3-855A-74FC4C10D6C6}" destId="{4085113E-0519-4325-A1B1-4AB915E98149}" srcOrd="0" destOrd="0" parTransId="{79375AF9-03E0-436F-A150-85249E719A40}" sibTransId="{E578CED7-7A4B-40C7-A4D0-EBEE13D948CC}"/>
    <dgm:cxn modelId="{3209819B-56E4-494E-A74F-EB939B511ED5}" type="presOf" srcId="{E5859E22-BA23-4C43-BC5B-49625B2BCB18}" destId="{D547686F-4E00-4E41-94C4-65DC8A53051E}" srcOrd="0" destOrd="14" presId="urn:microsoft.com/office/officeart/2005/8/layout/vList2"/>
    <dgm:cxn modelId="{5BF9DD9D-EDF0-4399-99ED-11F12B1C3B75}" type="presOf" srcId="{A0C7EF49-CBC4-4FFF-86D5-9B7FDBEB62E0}" destId="{D547686F-4E00-4E41-94C4-65DC8A53051E}" srcOrd="0" destOrd="10" presId="urn:microsoft.com/office/officeart/2005/8/layout/vList2"/>
    <dgm:cxn modelId="{6D9DDC9E-055A-46B7-B7F9-DEA25169FEF6}" type="presOf" srcId="{8171D5B3-5F52-416A-BED2-A7B64A5C9285}" destId="{D547686F-4E00-4E41-94C4-65DC8A53051E}" srcOrd="0" destOrd="13" presId="urn:microsoft.com/office/officeart/2005/8/layout/vList2"/>
    <dgm:cxn modelId="{84298EA1-883A-400B-8EEE-DF15AD9E29FB}" type="presOf" srcId="{0E624652-DC1C-4576-9436-06B02C963170}" destId="{D547686F-4E00-4E41-94C4-65DC8A53051E}" srcOrd="0" destOrd="11" presId="urn:microsoft.com/office/officeart/2005/8/layout/vList2"/>
    <dgm:cxn modelId="{8961EEA1-5FE4-4A45-85B7-7FB1412F0814}" srcId="{68E0F5C2-83F6-48ED-BB72-92B2794FE3C4}" destId="{71022FF3-7023-46A1-8055-16B874968DF3}" srcOrd="0" destOrd="0" parTransId="{4E9AAA09-F695-4C21-A8F6-AEA995140AE9}" sibTransId="{7AA909DF-55F6-48FC-8F23-71E2AE5DE66C}"/>
    <dgm:cxn modelId="{71E65ABA-367E-4608-B1E8-5F2C1332EB34}" srcId="{21BDB323-C1AF-4C0E-9326-96F441EA9449}" destId="{63BD7388-A1A6-4950-A434-5E335F57CC9B}" srcOrd="0" destOrd="0" parTransId="{A256FC87-04ED-498E-8D58-8E980996840A}" sibTransId="{09D5C12B-2CDB-439E-80E2-6E6587ACEAD3}"/>
    <dgm:cxn modelId="{1FAEECBA-2723-40FB-B1B3-E69C0B56DA76}" srcId="{4085113E-0519-4325-A1B1-4AB915E98149}" destId="{68E0F5C2-83F6-48ED-BB72-92B2794FE3C4}" srcOrd="3" destOrd="0" parTransId="{4F80134D-2021-4EF6-91B1-59C1568653EC}" sibTransId="{CE25DB0E-281A-4153-8866-090283D87044}"/>
    <dgm:cxn modelId="{BE61D0CA-9E7E-4D10-B744-612EA1BC3E91}" type="presOf" srcId="{B95933F7-963E-45C0-82EE-A0BC07FB0007}" destId="{D547686F-4E00-4E41-94C4-65DC8A53051E}" srcOrd="0" destOrd="2" presId="urn:microsoft.com/office/officeart/2005/8/layout/vList2"/>
    <dgm:cxn modelId="{56ADE0D4-6CF5-468F-9ED1-6507C5DAB6C3}" srcId="{4085113E-0519-4325-A1B1-4AB915E98149}" destId="{B95933F7-963E-45C0-82EE-A0BC07FB0007}" srcOrd="1" destOrd="0" parTransId="{598FB909-2C11-4F9E-9719-DC1C2F200713}" sibTransId="{9F1DE8D6-F80C-4EE5-B62F-DE8299A12869}"/>
    <dgm:cxn modelId="{BE86CFE4-C00C-4337-B6AA-3C8AE17C0208}" type="presOf" srcId="{4085113E-0519-4325-A1B1-4AB915E98149}" destId="{10E6EE4E-268F-4961-BF90-1B9D4EF196AE}" srcOrd="0" destOrd="0" presId="urn:microsoft.com/office/officeart/2005/8/layout/vList2"/>
    <dgm:cxn modelId="{AC344584-0947-4D47-B2D9-CB9B0A0A879D}" type="presParOf" srcId="{43BB4B35-BCCA-499C-A30C-0115C3F470E0}" destId="{10E6EE4E-268F-4961-BF90-1B9D4EF196AE}" srcOrd="0" destOrd="0" presId="urn:microsoft.com/office/officeart/2005/8/layout/vList2"/>
    <dgm:cxn modelId="{1A914E23-98B0-45E2-95D9-4991C74D12FC}" type="presParOf" srcId="{43BB4B35-BCCA-499C-A30C-0115C3F470E0}" destId="{D547686F-4E00-4E41-94C4-65DC8A53051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5C8A1-3958-4F59-B1D8-5C084D38AD11}">
      <dsp:nvSpPr>
        <dsp:cNvPr id="0" name=""/>
        <dsp:cNvSpPr/>
      </dsp:nvSpPr>
      <dsp:spPr>
        <a:xfrm>
          <a:off x="2626607" y="23720"/>
          <a:ext cx="2317832" cy="1773493"/>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i="1" kern="1200">
              <a:latin typeface="Girl Scout Display Light"/>
            </a:rPr>
            <a:t>Any</a:t>
          </a:r>
          <a:r>
            <a:rPr lang="en-US" sz="2200" kern="1200">
              <a:latin typeface="Girl Scout Display Light"/>
            </a:rPr>
            <a:t> donation can go towards </a:t>
          </a:r>
          <a:r>
            <a:rPr lang="en-US" sz="2200" b="1" kern="1200">
              <a:latin typeface="Girl Scout Display Light"/>
            </a:rPr>
            <a:t>Virtual Cookie Share </a:t>
          </a:r>
          <a:r>
            <a:rPr lang="en-US" sz="2200" kern="1200">
              <a:latin typeface="Girl Scout Display Light"/>
            </a:rPr>
            <a:t>(council inventory)</a:t>
          </a:r>
        </a:p>
      </dsp:txBody>
      <dsp:txXfrm>
        <a:off x="2678551" y="75664"/>
        <a:ext cx="2213944" cy="1669605"/>
      </dsp:txXfrm>
    </dsp:sp>
    <dsp:sp modelId="{252E65D0-D9CB-4EA3-BC46-1977E16735B3}">
      <dsp:nvSpPr>
        <dsp:cNvPr id="0" name=""/>
        <dsp:cNvSpPr/>
      </dsp:nvSpPr>
      <dsp:spPr>
        <a:xfrm>
          <a:off x="0" y="0"/>
          <a:ext cx="2321579" cy="1772587"/>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i="1" kern="1200">
              <a:latin typeface="Girl Scout Display Light"/>
              <a:cs typeface="Calibri"/>
            </a:rPr>
            <a:t>Most</a:t>
          </a:r>
          <a:r>
            <a:rPr lang="en-US" sz="2300" kern="1200">
              <a:latin typeface="Girl Scout Display Light"/>
              <a:cs typeface="Calibri"/>
            </a:rPr>
            <a:t> donations can go towards </a:t>
          </a:r>
          <a:r>
            <a:rPr lang="en-US" sz="2300" b="1" kern="1200">
              <a:latin typeface="Girl Scout Display Light"/>
              <a:cs typeface="Calibri"/>
            </a:rPr>
            <a:t>Tracked Cookie Share </a:t>
          </a:r>
          <a:r>
            <a:rPr lang="en-US" sz="2300" kern="1200">
              <a:latin typeface="Girl Scout Display Light"/>
              <a:cs typeface="Calibri"/>
            </a:rPr>
            <a:t>(troop inventory)</a:t>
          </a:r>
        </a:p>
      </dsp:txBody>
      <dsp:txXfrm>
        <a:off x="51917" y="51917"/>
        <a:ext cx="2217745" cy="1668753"/>
      </dsp:txXfrm>
    </dsp:sp>
    <dsp:sp modelId="{99239C8C-F184-409B-93FB-A12E9DD66C55}">
      <dsp:nvSpPr>
        <dsp:cNvPr id="0" name=""/>
        <dsp:cNvSpPr/>
      </dsp:nvSpPr>
      <dsp:spPr>
        <a:xfrm>
          <a:off x="5528023" y="21837"/>
          <a:ext cx="2390620" cy="1773493"/>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Girl Scout Display Light"/>
            </a:rPr>
            <a:t>Donations that </a:t>
          </a:r>
          <a:r>
            <a:rPr lang="en-US" sz="2200" b="1" i="1" kern="1200">
              <a:latin typeface="Girl Scout Display Light"/>
            </a:rPr>
            <a:t>ONLY</a:t>
          </a:r>
          <a:r>
            <a:rPr lang="en-US" sz="2200" kern="1200">
              <a:latin typeface="Girl Scout Display Light"/>
            </a:rPr>
            <a:t> go to </a:t>
          </a:r>
          <a:r>
            <a:rPr lang="en-US" sz="2200" b="1" kern="1200">
              <a:latin typeface="Girl Scout Display Light"/>
            </a:rPr>
            <a:t>Virtual Cookie Share </a:t>
          </a:r>
          <a:r>
            <a:rPr lang="en-US" sz="2200" kern="1200">
              <a:latin typeface="Girl Scout Display Light"/>
            </a:rPr>
            <a:t>(council inventory): </a:t>
          </a:r>
        </a:p>
      </dsp:txBody>
      <dsp:txXfrm>
        <a:off x="5579967" y="73781"/>
        <a:ext cx="2286732" cy="1669605"/>
      </dsp:txXfrm>
    </dsp:sp>
    <dsp:sp modelId="{5740473E-3412-4FD9-9527-501AF033F4FF}">
      <dsp:nvSpPr>
        <dsp:cNvPr id="0" name=""/>
        <dsp:cNvSpPr/>
      </dsp:nvSpPr>
      <dsp:spPr>
        <a:xfrm>
          <a:off x="5767085" y="1795331"/>
          <a:ext cx="239062" cy="942536"/>
        </a:xfrm>
        <a:custGeom>
          <a:avLst/>
          <a:gdLst/>
          <a:ahLst/>
          <a:cxnLst/>
          <a:rect l="0" t="0" r="0" b="0"/>
          <a:pathLst>
            <a:path>
              <a:moveTo>
                <a:pt x="0" y="0"/>
              </a:moveTo>
              <a:lnTo>
                <a:pt x="0" y="942536"/>
              </a:lnTo>
              <a:lnTo>
                <a:pt x="239062" y="94253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C51919-9582-4C4B-85A7-BE0E9BF5345A}">
      <dsp:nvSpPr>
        <dsp:cNvPr id="0" name=""/>
        <dsp:cNvSpPr/>
      </dsp:nvSpPr>
      <dsp:spPr>
        <a:xfrm>
          <a:off x="6006147" y="2017354"/>
          <a:ext cx="2433301" cy="1441027"/>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rl Scout Display Light"/>
            </a:rPr>
            <a:t>Donations accepted from a </a:t>
          </a:r>
          <a:r>
            <a:rPr lang="en-US" sz="1800" b="1" kern="1200">
              <a:latin typeface="Girl Scout Display Light"/>
            </a:rPr>
            <a:t>digital cookie shipped-only order</a:t>
          </a:r>
        </a:p>
      </dsp:txBody>
      <dsp:txXfrm>
        <a:off x="6048353" y="2059560"/>
        <a:ext cx="2348889" cy="1356615"/>
      </dsp:txXfrm>
    </dsp:sp>
    <dsp:sp modelId="{DA129895-C72E-40C6-8BE7-6C9688691E84}">
      <dsp:nvSpPr>
        <dsp:cNvPr id="0" name=""/>
        <dsp:cNvSpPr/>
      </dsp:nvSpPr>
      <dsp:spPr>
        <a:xfrm>
          <a:off x="5767085" y="1795331"/>
          <a:ext cx="239062" cy="2705062"/>
        </a:xfrm>
        <a:custGeom>
          <a:avLst/>
          <a:gdLst/>
          <a:ahLst/>
          <a:cxnLst/>
          <a:rect l="0" t="0" r="0" b="0"/>
          <a:pathLst>
            <a:path>
              <a:moveTo>
                <a:pt x="0" y="0"/>
              </a:moveTo>
              <a:lnTo>
                <a:pt x="0" y="2705062"/>
              </a:lnTo>
              <a:lnTo>
                <a:pt x="239062" y="2705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8F51FF-0C3B-46DE-81C7-8A06812B5F9C}">
      <dsp:nvSpPr>
        <dsp:cNvPr id="0" name=""/>
        <dsp:cNvSpPr/>
      </dsp:nvSpPr>
      <dsp:spPr>
        <a:xfrm>
          <a:off x="6006147" y="3680404"/>
          <a:ext cx="2396201" cy="1639977"/>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Girl Scout Display Light"/>
            </a:rPr>
            <a:t>Donations accepted from the </a:t>
          </a:r>
          <a:r>
            <a:rPr lang="en-US" sz="1800" b="1" kern="1200">
              <a:latin typeface="Girl Scout Display Light"/>
            </a:rPr>
            <a:t>troop’s booth pick up link. </a:t>
          </a:r>
        </a:p>
      </dsp:txBody>
      <dsp:txXfrm>
        <a:off x="6054180" y="3728437"/>
        <a:ext cx="2300135" cy="15439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0D51A-7ED9-42B2-96F5-2FFD15B9D06D}">
      <dsp:nvSpPr>
        <dsp:cNvPr id="0" name=""/>
        <dsp:cNvSpPr/>
      </dsp:nvSpPr>
      <dsp:spPr>
        <a:xfrm>
          <a:off x="0" y="3829"/>
          <a:ext cx="8855900" cy="491399"/>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solidFill>
                <a:schemeClr val="accent1">
                  <a:lumMod val="20000"/>
                  <a:lumOff val="80000"/>
                </a:schemeClr>
              </a:solidFill>
              <a:latin typeface="Georgia"/>
              <a:hlinkClick xmlns:r="http://schemas.openxmlformats.org/officeDocument/2006/relationships" r:id="rId1">
                <a:extLst>
                  <a:ext uri="{A12FA001-AC4F-418D-AE19-62706E023703}">
                    <ahyp:hlinkClr xmlns:ahyp="http://schemas.microsoft.com/office/drawing/2018/hyperlinkcolor" val="tx"/>
                  </a:ext>
                </a:extLst>
              </a:hlinkClick>
            </a:rPr>
            <a:t>Council Wide Community Product Leaders – GSRV Rally</a:t>
          </a:r>
          <a:endParaRPr lang="en-US" sz="2100" kern="1200">
            <a:solidFill>
              <a:schemeClr val="accent1">
                <a:lumMod val="20000"/>
                <a:lumOff val="80000"/>
              </a:schemeClr>
            </a:solidFill>
            <a:latin typeface="Georgia"/>
          </a:endParaRPr>
        </a:p>
      </dsp:txBody>
      <dsp:txXfrm>
        <a:off x="23988" y="27817"/>
        <a:ext cx="8807924" cy="443423"/>
      </dsp:txXfrm>
    </dsp:sp>
    <dsp:sp modelId="{514A315D-0D53-40EE-BF04-B490067CF4E4}">
      <dsp:nvSpPr>
        <dsp:cNvPr id="0" name=""/>
        <dsp:cNvSpPr/>
      </dsp:nvSpPr>
      <dsp:spPr>
        <a:xfrm>
          <a:off x="0" y="555709"/>
          <a:ext cx="8855900" cy="491399"/>
        </a:xfrm>
        <a:prstGeom prst="roundRect">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solidFill>
                <a:schemeClr val="accent1">
                  <a:lumMod val="20000"/>
                  <a:lumOff val="80000"/>
                </a:schemeClr>
              </a:solidFill>
              <a:latin typeface="Georgia"/>
              <a:hlinkClick xmlns:r="http://schemas.openxmlformats.org/officeDocument/2006/relationships" r:id="rId2">
                <a:extLst>
                  <a:ext uri="{A12FA001-AC4F-418D-AE19-62706E023703}">
                    <ahyp:hlinkClr xmlns:ahyp="http://schemas.microsoft.com/office/drawing/2018/hyperlinkcolor" val="tx"/>
                  </a:ext>
                </a:extLst>
              </a:hlinkClick>
            </a:rPr>
            <a:t>Council Wide Troop Product Program Volunteers - GSRV Rally</a:t>
          </a:r>
          <a:endParaRPr lang="en-US" sz="2100" kern="1200">
            <a:solidFill>
              <a:schemeClr val="accent1">
                <a:lumMod val="20000"/>
                <a:lumOff val="80000"/>
              </a:schemeClr>
            </a:solidFill>
            <a:latin typeface="Georgia"/>
          </a:endParaRPr>
        </a:p>
      </dsp:txBody>
      <dsp:txXfrm>
        <a:off x="23988" y="579697"/>
        <a:ext cx="8807924" cy="443423"/>
      </dsp:txXfrm>
    </dsp:sp>
    <dsp:sp modelId="{7038B61B-0DC8-47A4-B9B4-9729D26DD231}">
      <dsp:nvSpPr>
        <dsp:cNvPr id="0" name=""/>
        <dsp:cNvSpPr/>
      </dsp:nvSpPr>
      <dsp:spPr>
        <a:xfrm>
          <a:off x="0" y="1356296"/>
          <a:ext cx="8855900" cy="491399"/>
        </a:xfrm>
        <a:prstGeom prst="round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Georgia"/>
            </a:rPr>
            <a:t>Rallyhood Cookie Swaps:</a:t>
          </a:r>
        </a:p>
      </dsp:txBody>
      <dsp:txXfrm>
        <a:off x="23988" y="1380284"/>
        <a:ext cx="8807924" cy="443423"/>
      </dsp:txXfrm>
    </dsp:sp>
    <dsp:sp modelId="{26C5C855-570E-4B45-9E58-114567F41226}">
      <dsp:nvSpPr>
        <dsp:cNvPr id="0" name=""/>
        <dsp:cNvSpPr/>
      </dsp:nvSpPr>
      <dsp:spPr>
        <a:xfrm>
          <a:off x="0" y="1630506"/>
          <a:ext cx="8855900" cy="4309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175"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a:latin typeface="Georgia"/>
          </a:endParaRP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3"/>
            </a:rPr>
            <a:t>Central Regional</a:t>
          </a:r>
          <a:endParaRPr lang="en-US" sz="2000" kern="1200">
            <a:latin typeface="Georgia"/>
          </a:endParaRPr>
        </a:p>
        <a:p>
          <a:pPr marL="457200" lvl="2" indent="-228600" algn="l" defTabSz="889000">
            <a:lnSpc>
              <a:spcPct val="90000"/>
            </a:lnSpc>
            <a:spcBef>
              <a:spcPct val="0"/>
            </a:spcBef>
            <a:spcAft>
              <a:spcPct val="20000"/>
            </a:spcAft>
            <a:buChar char="•"/>
          </a:pPr>
          <a:r>
            <a:rPr lang="en-US" sz="2000" kern="1200">
              <a:latin typeface="Georgia"/>
            </a:rPr>
            <a:t>Hutchinson, New Ulm, New Prague, Mankato, Blue Earth, surrounding areas</a:t>
          </a: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4"/>
            </a:rPr>
            <a:t>East Metro</a:t>
          </a:r>
          <a:endParaRPr lang="en-US" sz="2000" kern="1200">
            <a:latin typeface="Georgia"/>
          </a:endParaRPr>
        </a:p>
        <a:p>
          <a:pPr marL="457200" lvl="2" indent="-228600" algn="l" defTabSz="889000">
            <a:lnSpc>
              <a:spcPct val="90000"/>
            </a:lnSpc>
            <a:spcBef>
              <a:spcPct val="0"/>
            </a:spcBef>
            <a:spcAft>
              <a:spcPct val="20000"/>
            </a:spcAft>
            <a:buChar char="•"/>
          </a:pPr>
          <a:r>
            <a:rPr lang="en-US" sz="2000" kern="1200">
              <a:latin typeface="Georgia"/>
            </a:rPr>
            <a:t>Cities in the northeast metro, which could include cities east of 35W and north of 94: Saint Paul, Roseville, Maplewood, Hudson, Forest Lake, etc.</a:t>
          </a: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5"/>
            </a:rPr>
            <a:t>North Metro</a:t>
          </a:r>
          <a:endParaRPr lang="en-US" sz="2000" kern="1200">
            <a:latin typeface="Georgia"/>
          </a:endParaRPr>
        </a:p>
        <a:p>
          <a:pPr marL="457200" lvl="2" indent="-228600" algn="l" defTabSz="889000">
            <a:lnSpc>
              <a:spcPct val="90000"/>
            </a:lnSpc>
            <a:spcBef>
              <a:spcPct val="0"/>
            </a:spcBef>
            <a:spcAft>
              <a:spcPct val="20000"/>
            </a:spcAft>
            <a:buChar char="•"/>
          </a:pPr>
          <a:r>
            <a:rPr lang="en-US" sz="2000" kern="1200">
              <a:latin typeface="Georgia"/>
            </a:rPr>
            <a:t>Forest Lake (NE 12), Anoka (NE 2), Monticello (North 12), Maple Grove (North 11), and the surrounding area</a:t>
          </a: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6"/>
            </a:rPr>
            <a:t>North-Northwest Regional</a:t>
          </a:r>
          <a:endParaRPr lang="en-US" sz="2000" kern="1200">
            <a:latin typeface="Georgia"/>
          </a:endParaRPr>
        </a:p>
        <a:p>
          <a:pPr marL="457200" lvl="2" indent="-228600" algn="l" defTabSz="889000">
            <a:lnSpc>
              <a:spcPct val="90000"/>
            </a:lnSpc>
            <a:spcBef>
              <a:spcPct val="0"/>
            </a:spcBef>
            <a:spcAft>
              <a:spcPct val="20000"/>
            </a:spcAft>
            <a:buChar char="•"/>
          </a:pPr>
          <a:r>
            <a:rPr lang="en-US" sz="2000" b="0" i="0" kern="1200">
              <a:latin typeface="Georgia"/>
            </a:rPr>
            <a:t>Canby (NW 1), Marshall (NW 2), Redwood Falls (NW 3), and the surrounding area), Olivia, Buffalo Lake, Hector</a:t>
          </a:r>
          <a:endParaRPr lang="en-US" sz="2000" kern="1200">
            <a:latin typeface="Georgia"/>
          </a:endParaRPr>
        </a:p>
      </dsp:txBody>
      <dsp:txXfrm>
        <a:off x="0" y="1630506"/>
        <a:ext cx="8855900" cy="43095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42D33-6024-4E41-9C2C-2B564B1B9C58}">
      <dsp:nvSpPr>
        <dsp:cNvPr id="0" name=""/>
        <dsp:cNvSpPr/>
      </dsp:nvSpPr>
      <dsp:spPr>
        <a:xfrm>
          <a:off x="0" y="469426"/>
          <a:ext cx="7887716" cy="826912"/>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Georgia"/>
            </a:rPr>
            <a:t>Rallyhood Cookie Swaps (cont’d):</a:t>
          </a:r>
        </a:p>
      </dsp:txBody>
      <dsp:txXfrm>
        <a:off x="40367" y="509793"/>
        <a:ext cx="7806982" cy="746178"/>
      </dsp:txXfrm>
    </dsp:sp>
    <dsp:sp modelId="{18254512-2DDE-47A4-B2EC-E58355A7C8F9}">
      <dsp:nvSpPr>
        <dsp:cNvPr id="0" name=""/>
        <dsp:cNvSpPr/>
      </dsp:nvSpPr>
      <dsp:spPr>
        <a:xfrm>
          <a:off x="0" y="1492101"/>
          <a:ext cx="8668011" cy="3969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20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1"/>
            </a:rPr>
            <a:t>South Metro</a:t>
          </a:r>
          <a:endParaRPr lang="en-US" sz="2000" kern="1200">
            <a:latin typeface="Georgia"/>
          </a:endParaRPr>
        </a:p>
        <a:p>
          <a:pPr marL="457200" lvl="2" indent="-228600" algn="l" defTabSz="889000">
            <a:lnSpc>
              <a:spcPct val="90000"/>
            </a:lnSpc>
            <a:spcBef>
              <a:spcPct val="0"/>
            </a:spcBef>
            <a:spcAft>
              <a:spcPct val="20000"/>
            </a:spcAft>
            <a:buChar char="•"/>
          </a:pPr>
          <a:r>
            <a:rPr lang="en-US" sz="2000" kern="1200">
              <a:latin typeface="Georgia"/>
            </a:rPr>
            <a:t>Cities east of 35W and south of 94: Saint Paul, Woodbury, Hastings, Farmington, etc.</a:t>
          </a: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2"/>
            </a:rPr>
            <a:t>Southeast Regional</a:t>
          </a:r>
          <a:endParaRPr lang="en-US" sz="2000" kern="1200">
            <a:latin typeface="Georgia"/>
          </a:endParaRPr>
        </a:p>
        <a:p>
          <a:pPr marL="457200" lvl="2" indent="-228600" algn="l" defTabSz="889000">
            <a:lnSpc>
              <a:spcPct val="90000"/>
            </a:lnSpc>
            <a:spcBef>
              <a:spcPct val="0"/>
            </a:spcBef>
            <a:spcAft>
              <a:spcPct val="20000"/>
            </a:spcAft>
            <a:buChar char="•"/>
          </a:pPr>
          <a:r>
            <a:rPr lang="en-US" sz="2000" kern="1200">
              <a:latin typeface="Georgia"/>
            </a:rPr>
            <a:t>Red Wing (SE 9), Rochester (SE 7), Austin (SE 1), Owatonna (SE 8) and the surrounding area</a:t>
          </a: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3"/>
            </a:rPr>
            <a:t>Southwest Regional</a:t>
          </a:r>
          <a:endParaRPr lang="en-US" sz="2000" kern="1200">
            <a:latin typeface="Georgia"/>
          </a:endParaRPr>
        </a:p>
        <a:p>
          <a:pPr marL="457200" lvl="2" indent="-228600" algn="l" defTabSz="889000">
            <a:lnSpc>
              <a:spcPct val="90000"/>
            </a:lnSpc>
            <a:spcBef>
              <a:spcPct val="0"/>
            </a:spcBef>
            <a:spcAft>
              <a:spcPct val="20000"/>
            </a:spcAft>
            <a:buChar char="•"/>
          </a:pPr>
          <a:r>
            <a:rPr lang="en-US" sz="2000" kern="1200">
              <a:latin typeface="Georgia"/>
            </a:rPr>
            <a:t>Pipestone (SW 1), Worthington (SW 2) Windom (SW 3), etc.</a:t>
          </a:r>
        </a:p>
        <a:p>
          <a:pPr marL="228600" lvl="1" indent="-228600" algn="l" defTabSz="889000">
            <a:lnSpc>
              <a:spcPct val="90000"/>
            </a:lnSpc>
            <a:spcBef>
              <a:spcPct val="0"/>
            </a:spcBef>
            <a:spcAft>
              <a:spcPct val="20000"/>
            </a:spcAft>
            <a:buChar char="•"/>
          </a:pPr>
          <a:r>
            <a:rPr lang="en-US" sz="2000" b="0" kern="1200">
              <a:latin typeface="Georgia"/>
              <a:hlinkClick xmlns:r="http://schemas.openxmlformats.org/officeDocument/2006/relationships" r:id="rId4"/>
            </a:rPr>
            <a:t>West Metro</a:t>
          </a:r>
          <a:endParaRPr lang="en-US" sz="2000" kern="1200">
            <a:latin typeface="Georgia"/>
          </a:endParaRPr>
        </a:p>
        <a:p>
          <a:pPr marL="457200" lvl="2" indent="-228600" algn="l" defTabSz="889000">
            <a:lnSpc>
              <a:spcPct val="90000"/>
            </a:lnSpc>
            <a:spcBef>
              <a:spcPct val="0"/>
            </a:spcBef>
            <a:spcAft>
              <a:spcPct val="20000"/>
            </a:spcAft>
            <a:buChar char="•"/>
          </a:pPr>
          <a:r>
            <a:rPr lang="en-US" sz="2000" b="0" kern="1200">
              <a:latin typeface="Georgia"/>
            </a:rPr>
            <a:t>Cities west of 35W and north of 394: Minneapolis, Brooklyn Center, Golden Valley, Blaine, Champlin, etc.</a:t>
          </a:r>
          <a:endParaRPr lang="en-US" sz="2000" kern="1200">
            <a:latin typeface="Georgia"/>
          </a:endParaRP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5"/>
            </a:rPr>
            <a:t>Wisconsin Regional</a:t>
          </a:r>
          <a:endParaRPr lang="en-US" sz="2000" kern="1200">
            <a:latin typeface="Georgia"/>
          </a:endParaRPr>
        </a:p>
        <a:p>
          <a:pPr marL="457200" lvl="2" indent="-228600" algn="l" defTabSz="889000">
            <a:lnSpc>
              <a:spcPct val="90000"/>
            </a:lnSpc>
            <a:spcBef>
              <a:spcPct val="0"/>
            </a:spcBef>
            <a:spcAft>
              <a:spcPct val="20000"/>
            </a:spcAft>
            <a:buChar char="•"/>
          </a:pPr>
          <a:r>
            <a:rPr lang="en-US" sz="2000" kern="1200">
              <a:latin typeface="Georgia"/>
            </a:rPr>
            <a:t>Wisconsin (Areas Wisconsin 1-7)</a:t>
          </a:r>
        </a:p>
      </dsp:txBody>
      <dsp:txXfrm>
        <a:off x="0" y="1492101"/>
        <a:ext cx="8668011" cy="3969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3323F-6DFF-4F78-9908-8A70B5F67860}">
      <dsp:nvSpPr>
        <dsp:cNvPr id="0" name=""/>
        <dsp:cNvSpPr/>
      </dsp:nvSpPr>
      <dsp:spPr>
        <a:xfrm>
          <a:off x="0" y="134522"/>
          <a:ext cx="5990806" cy="8986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Girl Scout Display Light" panose="02020003000000000000" pitchFamily="18" charset="0"/>
            </a:rPr>
            <a:t>Communication – Start Early!</a:t>
          </a:r>
        </a:p>
      </dsp:txBody>
      <dsp:txXfrm>
        <a:off x="43869" y="178391"/>
        <a:ext cx="5903068" cy="810929"/>
      </dsp:txXfrm>
    </dsp:sp>
    <dsp:sp modelId="{DEF895A9-E2A3-458D-B9BF-91E91479652C}">
      <dsp:nvSpPr>
        <dsp:cNvPr id="0" name=""/>
        <dsp:cNvSpPr/>
      </dsp:nvSpPr>
      <dsp:spPr>
        <a:xfrm>
          <a:off x="0" y="1632313"/>
          <a:ext cx="6077040" cy="10130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Girl Scout Display Light" panose="02020003000000000000" pitchFamily="18" charset="0"/>
            </a:rPr>
            <a:t>Organization</a:t>
          </a:r>
        </a:p>
      </dsp:txBody>
      <dsp:txXfrm>
        <a:off x="49451" y="1681764"/>
        <a:ext cx="5978138" cy="914108"/>
      </dsp:txXfrm>
    </dsp:sp>
    <dsp:sp modelId="{0FA542A9-D991-4E51-8687-DC6784D17B7C}">
      <dsp:nvSpPr>
        <dsp:cNvPr id="0" name=""/>
        <dsp:cNvSpPr/>
      </dsp:nvSpPr>
      <dsp:spPr>
        <a:xfrm>
          <a:off x="0" y="3447595"/>
          <a:ext cx="6077040" cy="8760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Girl Scout Display Light" panose="02020003000000000000" pitchFamily="18" charset="0"/>
            </a:rPr>
            <a:t>Firm Boundaries</a:t>
          </a:r>
        </a:p>
      </dsp:txBody>
      <dsp:txXfrm>
        <a:off x="42766" y="3490361"/>
        <a:ext cx="5991508" cy="7905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90F95-DDBF-4CD1-BB97-A34AAFCC507F}">
      <dsp:nvSpPr>
        <dsp:cNvPr id="0" name=""/>
        <dsp:cNvSpPr/>
      </dsp:nvSpPr>
      <dsp:spPr>
        <a:xfrm>
          <a:off x="0" y="882700"/>
          <a:ext cx="5933374" cy="10358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Girl Scout Display Light"/>
            </a:rPr>
            <a:t>Lay the Groundwork - Know </a:t>
          </a:r>
          <a:r>
            <a:rPr lang="en-US" sz="2800" kern="1200">
              <a:latin typeface="Girl Scout Display Light"/>
            </a:rPr>
            <a:t>Y</a:t>
          </a:r>
          <a:r>
            <a:rPr lang="en-US" sz="2800" b="0" i="0" kern="1200">
              <a:latin typeface="Girl Scout Display Light"/>
            </a:rPr>
            <a:t>our </a:t>
          </a:r>
          <a:r>
            <a:rPr lang="en-US" sz="2800" kern="1200">
              <a:latin typeface="Girl Scout Display Light"/>
            </a:rPr>
            <a:t>P</a:t>
          </a:r>
          <a:r>
            <a:rPr lang="en-US" sz="2800" b="0" i="0" kern="1200">
              <a:latin typeface="Girl Scout Display Light"/>
            </a:rPr>
            <a:t>eople</a:t>
          </a:r>
          <a:endParaRPr lang="en-US" sz="2800" kern="1200">
            <a:latin typeface="Girl Scout Display Light"/>
          </a:endParaRPr>
        </a:p>
      </dsp:txBody>
      <dsp:txXfrm>
        <a:off x="50565" y="933265"/>
        <a:ext cx="5832244" cy="934706"/>
      </dsp:txXfrm>
    </dsp:sp>
    <dsp:sp modelId="{7D4E3A68-EB35-45E2-8E0E-47A02EC08AC9}">
      <dsp:nvSpPr>
        <dsp:cNvPr id="0" name=""/>
        <dsp:cNvSpPr/>
      </dsp:nvSpPr>
      <dsp:spPr>
        <a:xfrm>
          <a:off x="0" y="1918536"/>
          <a:ext cx="5933374"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85"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a:latin typeface="Girl Scout Display Light"/>
          </a:endParaRPr>
        </a:p>
      </dsp:txBody>
      <dsp:txXfrm>
        <a:off x="0" y="1918536"/>
        <a:ext cx="5933374" cy="1059840"/>
      </dsp:txXfrm>
    </dsp:sp>
    <dsp:sp modelId="{9D971EA5-7D53-44F5-B87E-15FCDABF0454}">
      <dsp:nvSpPr>
        <dsp:cNvPr id="0" name=""/>
        <dsp:cNvSpPr/>
      </dsp:nvSpPr>
      <dsp:spPr>
        <a:xfrm>
          <a:off x="0" y="3199003"/>
          <a:ext cx="5933374" cy="118661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Girl Scout Display Light"/>
            </a:rPr>
            <a:t>Intentional Communication - Methods and Frequency</a:t>
          </a:r>
          <a:endParaRPr lang="en-US" sz="2800" kern="1200">
            <a:latin typeface="Girl Scout Display Light"/>
          </a:endParaRPr>
        </a:p>
      </dsp:txBody>
      <dsp:txXfrm>
        <a:off x="57926" y="3256929"/>
        <a:ext cx="5817522" cy="1070762"/>
      </dsp:txXfrm>
    </dsp:sp>
    <dsp:sp modelId="{F29DE363-95B1-47FB-B211-3815755E1167}">
      <dsp:nvSpPr>
        <dsp:cNvPr id="0" name=""/>
        <dsp:cNvSpPr/>
      </dsp:nvSpPr>
      <dsp:spPr>
        <a:xfrm>
          <a:off x="0" y="4436319"/>
          <a:ext cx="5933374"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85"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a:latin typeface="Girl Scout Display Light"/>
          </a:endParaRPr>
        </a:p>
      </dsp:txBody>
      <dsp:txXfrm>
        <a:off x="0" y="4436319"/>
        <a:ext cx="5933374" cy="1059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7D6B8-456F-4D64-903A-20A8D1D45944}">
      <dsp:nvSpPr>
        <dsp:cNvPr id="0" name=""/>
        <dsp:cNvSpPr/>
      </dsp:nvSpPr>
      <dsp:spPr>
        <a:xfrm>
          <a:off x="0" y="366352"/>
          <a:ext cx="8306924" cy="1471841"/>
        </a:xfrm>
        <a:prstGeom prst="roundRect">
          <a:avLst/>
        </a:prstGeom>
        <a:solidFill>
          <a:srgbClr val="688D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a:latin typeface="Girl Scout Display Light"/>
            </a:rPr>
            <a:t>Training Resources - Reviewing the Basics</a:t>
          </a:r>
          <a:endParaRPr lang="en-US" sz="3000" i="0" kern="1200">
            <a:latin typeface="Girl Scout Display Light"/>
          </a:endParaRPr>
        </a:p>
      </dsp:txBody>
      <dsp:txXfrm>
        <a:off x="71849" y="438201"/>
        <a:ext cx="8163226" cy="1328143"/>
      </dsp:txXfrm>
    </dsp:sp>
    <dsp:sp modelId="{08D346EF-78B7-4AC7-A607-489E4929C480}">
      <dsp:nvSpPr>
        <dsp:cNvPr id="0" name=""/>
        <dsp:cNvSpPr/>
      </dsp:nvSpPr>
      <dsp:spPr>
        <a:xfrm>
          <a:off x="0" y="2390824"/>
          <a:ext cx="830692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745"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a:latin typeface="Girl Scout Display Light" panose="02020003000000000000" pitchFamily="18" charset="0"/>
          </a:endParaRPr>
        </a:p>
      </dsp:txBody>
      <dsp:txXfrm>
        <a:off x="0" y="2390824"/>
        <a:ext cx="8306924" cy="107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54BE0-6310-4481-A04D-9E9CC2BC921F}">
      <dsp:nvSpPr>
        <dsp:cNvPr id="0" name=""/>
        <dsp:cNvSpPr/>
      </dsp:nvSpPr>
      <dsp:spPr>
        <a:xfrm>
          <a:off x="0" y="504885"/>
          <a:ext cx="7581670" cy="1763325"/>
        </a:xfrm>
        <a:prstGeom prst="roundRect">
          <a:avLst/>
        </a:prstGeom>
        <a:solidFill>
          <a:srgbClr val="9FBD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a:latin typeface="Girl Scout Display Light"/>
            </a:rPr>
            <a:t>Staying Organized - document, document, document!</a:t>
          </a:r>
          <a:endParaRPr lang="en-US" sz="3000" kern="1200">
            <a:latin typeface="Girl Scout Display Light"/>
          </a:endParaRPr>
        </a:p>
      </dsp:txBody>
      <dsp:txXfrm>
        <a:off x="86078" y="590963"/>
        <a:ext cx="7409514" cy="1591169"/>
      </dsp:txXfrm>
    </dsp:sp>
    <dsp:sp modelId="{9FE44C00-910D-446D-9BE7-8D9FBDE8B265}">
      <dsp:nvSpPr>
        <dsp:cNvPr id="0" name=""/>
        <dsp:cNvSpPr/>
      </dsp:nvSpPr>
      <dsp:spPr>
        <a:xfrm>
          <a:off x="0" y="2518075"/>
          <a:ext cx="7581670" cy="1415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718"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a:latin typeface="Girl Scout Display Light" panose="02020003000000000000" pitchFamily="18" charset="0"/>
          </a:endParaRPr>
        </a:p>
      </dsp:txBody>
      <dsp:txXfrm>
        <a:off x="0" y="2518075"/>
        <a:ext cx="7581670" cy="14150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C8E71-479B-4D9B-99A7-2404D13382BE}">
      <dsp:nvSpPr>
        <dsp:cNvPr id="0" name=""/>
        <dsp:cNvSpPr/>
      </dsp:nvSpPr>
      <dsp:spPr>
        <a:xfrm>
          <a:off x="0" y="97411"/>
          <a:ext cx="8370258" cy="1113840"/>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Girl Scout Text Book" panose="02020003000000000000" pitchFamily="18" charset="0"/>
            </a:rPr>
            <a:t>Primary Resource: Customizable Presentations in the Troop Training Toolkit on </a:t>
          </a:r>
          <a:r>
            <a:rPr lang="en-US" sz="2800" kern="1200">
              <a:solidFill>
                <a:srgbClr val="002060"/>
              </a:solidFill>
              <a:latin typeface="Girl Scout Text Book" panose="02020003000000000000" pitchFamily="18" charset="0"/>
              <a:hlinkClick xmlns:r="http://schemas.openxmlformats.org/officeDocument/2006/relationships" r:id="rId1">
                <a:extLst>
                  <a:ext uri="{A12FA001-AC4F-418D-AE19-62706E023703}">
                    <ahyp:hlinkClr xmlns:ahyp="http://schemas.microsoft.com/office/drawing/2018/hyperlinkcolor" val="tx"/>
                  </a:ext>
                </a:extLst>
              </a:hlinkClick>
            </a:rPr>
            <a:t>Cookie Central</a:t>
          </a:r>
          <a:r>
            <a:rPr lang="en-US" sz="2800" kern="1200">
              <a:solidFill>
                <a:srgbClr val="002060"/>
              </a:solidFill>
              <a:latin typeface="Girl Scout Text Book" panose="02020003000000000000" pitchFamily="18" charset="0"/>
            </a:rPr>
            <a:t> </a:t>
          </a:r>
        </a:p>
      </dsp:txBody>
      <dsp:txXfrm>
        <a:off x="54373" y="151784"/>
        <a:ext cx="8261512" cy="1005094"/>
      </dsp:txXfrm>
    </dsp:sp>
    <dsp:sp modelId="{5C8CE772-4208-41B5-A86A-8737992DE844}">
      <dsp:nvSpPr>
        <dsp:cNvPr id="0" name=""/>
        <dsp:cNvSpPr/>
      </dsp:nvSpPr>
      <dsp:spPr>
        <a:xfrm>
          <a:off x="0" y="1211251"/>
          <a:ext cx="8370258"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75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0" i="0" kern="1200">
              <a:latin typeface="Girl Scout Text Book" panose="02020003000000000000" pitchFamily="18" charset="0"/>
            </a:rPr>
            <a:t>Overview</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b="0" i="0" kern="1200">
              <a:latin typeface="Girl Scout Text Book" panose="02020003000000000000" pitchFamily="18" charset="0"/>
            </a:rPr>
            <a:t>Engaging Girl Scouts &amp; Families</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b="0" i="0" kern="1200">
              <a:latin typeface="Girl Scout Text Book" panose="02020003000000000000" pitchFamily="18" charset="0"/>
            </a:rPr>
            <a:t>Managing the Cookies</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b="0" i="0" kern="1200">
              <a:latin typeface="Girl Scout Text Book" panose="02020003000000000000" pitchFamily="18" charset="0"/>
            </a:rPr>
            <a:t>Managing Cookie Finances</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b="0" i="0" kern="1200">
              <a:latin typeface="Girl Scout Text Book" panose="02020003000000000000" pitchFamily="18" charset="0"/>
            </a:rPr>
            <a:t>Smart Cookies &amp; Digital Cookie</a:t>
          </a:r>
          <a:endParaRPr lang="en-US" sz="2200" kern="1200">
            <a:latin typeface="Girl Scout Text Book" panose="02020003000000000000" pitchFamily="18" charset="0"/>
          </a:endParaRPr>
        </a:p>
      </dsp:txBody>
      <dsp:txXfrm>
        <a:off x="0" y="1211251"/>
        <a:ext cx="8370258" cy="1912680"/>
      </dsp:txXfrm>
    </dsp:sp>
    <dsp:sp modelId="{00F05E74-CE00-4742-B7DD-C0DE64C4DB3E}">
      <dsp:nvSpPr>
        <dsp:cNvPr id="0" name=""/>
        <dsp:cNvSpPr/>
      </dsp:nvSpPr>
      <dsp:spPr>
        <a:xfrm>
          <a:off x="0" y="3123932"/>
          <a:ext cx="8370258" cy="1113840"/>
        </a:xfrm>
        <a:prstGeom prst="round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Girl Scout Text Book" panose="02020003000000000000" pitchFamily="18" charset="0"/>
            </a:rPr>
            <a:t>Supplemental Resources:</a:t>
          </a:r>
        </a:p>
      </dsp:txBody>
      <dsp:txXfrm>
        <a:off x="54373" y="3178305"/>
        <a:ext cx="8261512" cy="1005094"/>
      </dsp:txXfrm>
    </dsp:sp>
    <dsp:sp modelId="{7A78867C-7396-49B3-8A96-206618100167}">
      <dsp:nvSpPr>
        <dsp:cNvPr id="0" name=""/>
        <dsp:cNvSpPr/>
      </dsp:nvSpPr>
      <dsp:spPr>
        <a:xfrm>
          <a:off x="0" y="4237772"/>
          <a:ext cx="8370258"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75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latin typeface="Girl Scout Text Book" panose="02020003000000000000" pitchFamily="18" charset="0"/>
              <a:hlinkClick xmlns:r="http://schemas.openxmlformats.org/officeDocument/2006/relationships" r:id="rId2"/>
            </a:rPr>
            <a:t>Troop Cookie Companion</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kern="1200">
              <a:latin typeface="Girl Scout Text Book" panose="02020003000000000000" pitchFamily="18" charset="0"/>
              <a:hlinkClick xmlns:r="http://schemas.openxmlformats.org/officeDocument/2006/relationships" r:id="rId3"/>
            </a:rPr>
            <a:t>Troop Cookie Guidebook</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kern="1200">
              <a:latin typeface="Girl Scout Text Book" panose="02020003000000000000" pitchFamily="18" charset="0"/>
              <a:hlinkClick xmlns:r="http://schemas.openxmlformats.org/officeDocument/2006/relationships" r:id="rId4"/>
            </a:rPr>
            <a:t>Booth Guide</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kern="1200">
              <a:latin typeface="Girl Scout Text Book" panose="02020003000000000000" pitchFamily="18" charset="0"/>
              <a:hlinkClick xmlns:r="http://schemas.openxmlformats.org/officeDocument/2006/relationships" r:id="rId5"/>
            </a:rPr>
            <a:t>Cookie Family Business Meeting Presentation </a:t>
          </a:r>
          <a:r>
            <a:rPr lang="en-US" sz="2200" kern="1200">
              <a:latin typeface="Girl Scout Text Book" panose="02020003000000000000" pitchFamily="18" charset="0"/>
            </a:rPr>
            <a:t>and </a:t>
          </a:r>
          <a:r>
            <a:rPr lang="en-US" sz="2200" kern="1200">
              <a:latin typeface="Girl Scout Text Book" panose="02020003000000000000" pitchFamily="18" charset="0"/>
              <a:hlinkClick xmlns:r="http://schemas.openxmlformats.org/officeDocument/2006/relationships" r:id="rId6"/>
            </a:rPr>
            <a:t>Tip Sheet</a:t>
          </a:r>
          <a:endParaRPr lang="en-US" sz="2200" kern="1200">
            <a:latin typeface="Girl Scout Text Book" panose="02020003000000000000" pitchFamily="18" charset="0"/>
          </a:endParaRPr>
        </a:p>
        <a:p>
          <a:pPr marL="228600" lvl="1" indent="-228600" algn="l" defTabSz="977900">
            <a:lnSpc>
              <a:spcPct val="90000"/>
            </a:lnSpc>
            <a:spcBef>
              <a:spcPct val="0"/>
            </a:spcBef>
            <a:spcAft>
              <a:spcPct val="20000"/>
            </a:spcAft>
            <a:buChar char="•"/>
          </a:pPr>
          <a:r>
            <a:rPr lang="en-US" sz="2200" kern="1200">
              <a:latin typeface="Girl Scout Text Book" panose="02020003000000000000" pitchFamily="18" charset="0"/>
            </a:rPr>
            <a:t>Online Cookie Systems Guide</a:t>
          </a:r>
        </a:p>
      </dsp:txBody>
      <dsp:txXfrm>
        <a:off x="0" y="4237772"/>
        <a:ext cx="8370258" cy="19126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024CC-A72D-4995-8F6A-9E0F9C9D7E67}">
      <dsp:nvSpPr>
        <dsp:cNvPr id="0" name=""/>
        <dsp:cNvSpPr/>
      </dsp:nvSpPr>
      <dsp:spPr>
        <a:xfrm>
          <a:off x="0" y="242480"/>
          <a:ext cx="8480119" cy="514800"/>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Georgia"/>
            </a:rPr>
            <a:t>Online resources available on </a:t>
          </a:r>
          <a:r>
            <a:rPr lang="en-US" sz="2200" b="0" i="0" kern="1200">
              <a:solidFill>
                <a:schemeClr val="accent1">
                  <a:lumMod val="20000"/>
                  <a:lumOff val="80000"/>
                </a:schemeClr>
              </a:solidFill>
              <a:latin typeface="Georgia"/>
              <a:hlinkClick xmlns:r="http://schemas.openxmlformats.org/officeDocument/2006/relationships" r:id="rId1">
                <a:extLst>
                  <a:ext uri="{A12FA001-AC4F-418D-AE19-62706E023703}">
                    <ahyp:hlinkClr xmlns:ahyp="http://schemas.microsoft.com/office/drawing/2018/hyperlinkcolor" val="tx"/>
                  </a:ext>
                </a:extLst>
              </a:hlinkClick>
            </a:rPr>
            <a:t>Cookie Central</a:t>
          </a:r>
          <a:r>
            <a:rPr lang="en-US" sz="2200" kern="1200">
              <a:latin typeface="Georgia"/>
            </a:rPr>
            <a:t>:</a:t>
          </a:r>
        </a:p>
      </dsp:txBody>
      <dsp:txXfrm>
        <a:off x="25130" y="267610"/>
        <a:ext cx="8429859" cy="464540"/>
      </dsp:txXfrm>
    </dsp:sp>
    <dsp:sp modelId="{0B058E3D-38C0-4352-B065-6B3126363CF9}">
      <dsp:nvSpPr>
        <dsp:cNvPr id="0" name=""/>
        <dsp:cNvSpPr/>
      </dsp:nvSpPr>
      <dsp:spPr>
        <a:xfrm>
          <a:off x="0" y="757280"/>
          <a:ext cx="8480119" cy="555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24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a:latin typeface="Georgia"/>
              <a:hlinkClick xmlns:r="http://schemas.openxmlformats.org/officeDocument/2006/relationships" r:id="rId2"/>
            </a:rPr>
            <a:t>The Cookie Press</a:t>
          </a:r>
          <a:endParaRPr lang="en-US" sz="1700" kern="1200">
            <a:latin typeface="Georgia"/>
          </a:endParaRPr>
        </a:p>
        <a:p>
          <a:pPr marL="171450" lvl="1" indent="-171450" algn="l" defTabSz="755650" rtl="0">
            <a:lnSpc>
              <a:spcPct val="90000"/>
            </a:lnSpc>
            <a:spcBef>
              <a:spcPct val="0"/>
            </a:spcBef>
            <a:spcAft>
              <a:spcPct val="20000"/>
            </a:spcAft>
            <a:buChar char="•"/>
          </a:pPr>
          <a:r>
            <a:rPr lang="en-US" sz="1700" b="0" i="0" kern="1200">
              <a:latin typeface="Georgia"/>
              <a:hlinkClick xmlns:r="http://schemas.openxmlformats.org/officeDocument/2006/relationships" r:id="rId3"/>
            </a:rPr>
            <a:t>Community Product Leader Guidebook</a:t>
          </a:r>
          <a:endParaRPr lang="en-US" sz="1700" kern="1200">
            <a:latin typeface="Georgia"/>
          </a:endParaRPr>
        </a:p>
        <a:p>
          <a:pPr marL="171450" lvl="1" indent="-171450" algn="l" defTabSz="755650" rtl="0">
            <a:lnSpc>
              <a:spcPct val="90000"/>
            </a:lnSpc>
            <a:spcBef>
              <a:spcPct val="0"/>
            </a:spcBef>
            <a:spcAft>
              <a:spcPct val="20000"/>
            </a:spcAft>
            <a:buChar char="•"/>
          </a:pPr>
          <a:r>
            <a:rPr lang="en-US" sz="1700" kern="1200">
              <a:latin typeface="Georgia"/>
            </a:rPr>
            <a:t>Troop Training Toolkit coming soon!</a:t>
          </a:r>
        </a:p>
        <a:p>
          <a:pPr marL="342900" lvl="2" indent="-171450" algn="l" defTabSz="755650" rtl="0">
            <a:lnSpc>
              <a:spcPct val="90000"/>
            </a:lnSpc>
            <a:spcBef>
              <a:spcPct val="0"/>
            </a:spcBef>
            <a:spcAft>
              <a:spcPct val="20000"/>
            </a:spcAft>
            <a:buChar char="•"/>
          </a:pPr>
          <a:r>
            <a:rPr lang="en-US" sz="1700" b="0" i="0" kern="1200">
              <a:latin typeface="Georgia"/>
            </a:rPr>
            <a:t>Editable </a:t>
          </a:r>
          <a:r>
            <a:rPr lang="en-US" sz="1700" kern="1200">
              <a:latin typeface="Georgia"/>
            </a:rPr>
            <a:t>presentations</a:t>
          </a:r>
          <a:r>
            <a:rPr lang="en-US" sz="1700" b="0" i="0" kern="1200">
              <a:latin typeface="Georgia"/>
            </a:rPr>
            <a:t> will be available for download under the Community/Area Product Leader resources in Cookie Central mid-December:</a:t>
          </a:r>
          <a:endParaRPr lang="en-US" sz="1700" kern="1200">
            <a:latin typeface="Georgia"/>
          </a:endParaRPr>
        </a:p>
        <a:p>
          <a:pPr marL="514350" lvl="3" indent="-171450" algn="l" defTabSz="755650">
            <a:lnSpc>
              <a:spcPct val="90000"/>
            </a:lnSpc>
            <a:spcBef>
              <a:spcPct val="0"/>
            </a:spcBef>
            <a:spcAft>
              <a:spcPct val="20000"/>
            </a:spcAft>
            <a:buChar char="•"/>
          </a:pPr>
          <a:r>
            <a:rPr lang="en-US" sz="1700" kern="1200">
              <a:latin typeface="Georgia"/>
            </a:rPr>
            <a:t>O</a:t>
          </a:r>
          <a:r>
            <a:rPr lang="en-US" sz="1700" b="0" i="0" kern="1200">
              <a:latin typeface="Georgia"/>
            </a:rPr>
            <a:t>verview</a:t>
          </a:r>
          <a:endParaRPr lang="en-US" sz="1700" kern="1200">
            <a:latin typeface="Georgia"/>
          </a:endParaRPr>
        </a:p>
        <a:p>
          <a:pPr marL="514350" lvl="3" indent="-171450" algn="l" defTabSz="755650">
            <a:lnSpc>
              <a:spcPct val="90000"/>
            </a:lnSpc>
            <a:spcBef>
              <a:spcPct val="0"/>
            </a:spcBef>
            <a:spcAft>
              <a:spcPct val="20000"/>
            </a:spcAft>
            <a:buChar char="•"/>
          </a:pPr>
          <a:r>
            <a:rPr lang="en-US" sz="1700" b="0" i="0" kern="1200">
              <a:latin typeface="Georgia"/>
            </a:rPr>
            <a:t>Engaging Girl Scouts &amp; Families</a:t>
          </a:r>
          <a:endParaRPr lang="en-US" sz="1700" kern="1200">
            <a:latin typeface="Georgia"/>
          </a:endParaRPr>
        </a:p>
        <a:p>
          <a:pPr marL="514350" lvl="3" indent="-171450" algn="l" defTabSz="755650">
            <a:lnSpc>
              <a:spcPct val="90000"/>
            </a:lnSpc>
            <a:spcBef>
              <a:spcPct val="0"/>
            </a:spcBef>
            <a:spcAft>
              <a:spcPct val="20000"/>
            </a:spcAft>
            <a:buChar char="•"/>
          </a:pPr>
          <a:r>
            <a:rPr lang="en-US" sz="1700" b="0" i="0" kern="1200">
              <a:latin typeface="Georgia"/>
            </a:rPr>
            <a:t>Managing the Cookies</a:t>
          </a:r>
          <a:endParaRPr lang="en-US" sz="1700" kern="1200">
            <a:latin typeface="Georgia"/>
          </a:endParaRPr>
        </a:p>
        <a:p>
          <a:pPr marL="514350" lvl="3" indent="-171450" algn="l" defTabSz="755650">
            <a:lnSpc>
              <a:spcPct val="90000"/>
            </a:lnSpc>
            <a:spcBef>
              <a:spcPct val="0"/>
            </a:spcBef>
            <a:spcAft>
              <a:spcPct val="20000"/>
            </a:spcAft>
            <a:buChar char="•"/>
          </a:pPr>
          <a:r>
            <a:rPr lang="en-US" sz="1700" b="0" i="0" kern="1200">
              <a:latin typeface="Georgia"/>
            </a:rPr>
            <a:t>Managing Cookie Finances</a:t>
          </a:r>
          <a:endParaRPr lang="en-US" sz="1700" kern="1200">
            <a:latin typeface="Georgia"/>
          </a:endParaRPr>
        </a:p>
        <a:p>
          <a:pPr marL="514350" lvl="3" indent="-171450" algn="l" defTabSz="755650">
            <a:lnSpc>
              <a:spcPct val="90000"/>
            </a:lnSpc>
            <a:spcBef>
              <a:spcPct val="0"/>
            </a:spcBef>
            <a:spcAft>
              <a:spcPct val="20000"/>
            </a:spcAft>
            <a:buChar char="•"/>
          </a:pPr>
          <a:r>
            <a:rPr lang="en-US" sz="1700" b="0" i="0" kern="1200">
              <a:latin typeface="Georgia"/>
            </a:rPr>
            <a:t>Smart Cookies &amp; Digital Cookie</a:t>
          </a:r>
          <a:endParaRPr lang="en-US" sz="1700" kern="1200">
            <a:latin typeface="Georgia"/>
          </a:endParaRPr>
        </a:p>
        <a:p>
          <a:pPr marL="171450" lvl="1" indent="-171450" algn="l" defTabSz="755650">
            <a:lnSpc>
              <a:spcPct val="90000"/>
            </a:lnSpc>
            <a:spcBef>
              <a:spcPct val="0"/>
            </a:spcBef>
            <a:spcAft>
              <a:spcPct val="20000"/>
            </a:spcAft>
            <a:buChar char="•"/>
          </a:pPr>
          <a:r>
            <a:rPr lang="en-US" sz="1700" b="0" i="0" kern="1200">
              <a:latin typeface="Georgia"/>
              <a:hlinkClick xmlns:r="http://schemas.openxmlformats.org/officeDocument/2006/relationships" r:id="rId4"/>
            </a:rPr>
            <a:t>Troop Cookie Manager Guidebook </a:t>
          </a:r>
          <a:endParaRPr lang="en-US" sz="1700" kern="1200">
            <a:latin typeface="Georgia"/>
          </a:endParaRPr>
        </a:p>
        <a:p>
          <a:pPr marL="171450" lvl="1" indent="-171450" algn="l" defTabSz="755650">
            <a:lnSpc>
              <a:spcPct val="90000"/>
            </a:lnSpc>
            <a:spcBef>
              <a:spcPct val="0"/>
            </a:spcBef>
            <a:spcAft>
              <a:spcPct val="20000"/>
            </a:spcAft>
            <a:buChar char="•"/>
          </a:pPr>
          <a:r>
            <a:rPr lang="en-US" sz="1700" b="0" i="0" kern="1200">
              <a:latin typeface="Georgia"/>
              <a:hlinkClick xmlns:r="http://schemas.openxmlformats.org/officeDocument/2006/relationships" r:id="rId5"/>
            </a:rPr>
            <a:t>Troop Cookie Companion</a:t>
          </a:r>
          <a:endParaRPr lang="en-US" sz="1700" kern="1200">
            <a:latin typeface="Georgia"/>
          </a:endParaRPr>
        </a:p>
        <a:p>
          <a:pPr marL="171450" lvl="1" indent="-171450" algn="l" defTabSz="755650">
            <a:lnSpc>
              <a:spcPct val="90000"/>
            </a:lnSpc>
            <a:spcBef>
              <a:spcPct val="0"/>
            </a:spcBef>
            <a:spcAft>
              <a:spcPct val="20000"/>
            </a:spcAft>
            <a:buChar char="•"/>
          </a:pPr>
          <a:r>
            <a:rPr lang="en-US" sz="1700" kern="1200">
              <a:latin typeface="Georgia"/>
              <a:hlinkClick xmlns:r="http://schemas.openxmlformats.org/officeDocument/2006/relationships" r:id="rId6"/>
            </a:rPr>
            <a:t>Cookie Booth Guide</a:t>
          </a:r>
          <a:endParaRPr lang="en-US" sz="1700" kern="1200">
            <a:latin typeface="Georgia"/>
          </a:endParaRPr>
        </a:p>
        <a:p>
          <a:pPr marL="171450" lvl="1" indent="-171450" algn="l" defTabSz="755650">
            <a:lnSpc>
              <a:spcPct val="90000"/>
            </a:lnSpc>
            <a:spcBef>
              <a:spcPct val="0"/>
            </a:spcBef>
            <a:spcAft>
              <a:spcPct val="20000"/>
            </a:spcAft>
            <a:buChar char="•"/>
          </a:pPr>
          <a:r>
            <a:rPr lang="en-US" sz="1700" b="0" i="0" kern="1200">
              <a:latin typeface="Georgia"/>
              <a:hlinkClick xmlns:r="http://schemas.openxmlformats.org/officeDocument/2006/relationships" r:id="rId7"/>
            </a:rPr>
            <a:t>Cookie Business Family Meeting PDF</a:t>
          </a:r>
          <a:endParaRPr lang="en-US" sz="1700" kern="1200">
            <a:latin typeface="Georgia"/>
          </a:endParaRPr>
        </a:p>
        <a:p>
          <a:pPr marL="171450" lvl="1" indent="-171450" algn="l" defTabSz="755650">
            <a:lnSpc>
              <a:spcPct val="90000"/>
            </a:lnSpc>
            <a:spcBef>
              <a:spcPct val="0"/>
            </a:spcBef>
            <a:spcAft>
              <a:spcPct val="20000"/>
            </a:spcAft>
            <a:buChar char="•"/>
          </a:pPr>
          <a:r>
            <a:rPr lang="en-US" sz="1700" kern="1200">
              <a:latin typeface="Georgia"/>
              <a:hlinkClick xmlns:r="http://schemas.openxmlformats.org/officeDocument/2006/relationships" r:id="rId8"/>
            </a:rPr>
            <a:t>Cookie Business Meeting Tip Sheet</a:t>
          </a:r>
          <a:endParaRPr lang="en-US" sz="1700" kern="1200">
            <a:latin typeface="Georgia"/>
          </a:endParaRPr>
        </a:p>
        <a:p>
          <a:pPr marL="171450" lvl="1" indent="-171450" algn="l" defTabSz="755650">
            <a:lnSpc>
              <a:spcPct val="90000"/>
            </a:lnSpc>
            <a:spcBef>
              <a:spcPct val="0"/>
            </a:spcBef>
            <a:spcAft>
              <a:spcPct val="20000"/>
            </a:spcAft>
            <a:buChar char="•"/>
          </a:pPr>
          <a:r>
            <a:rPr lang="en-US" sz="1700" b="0" i="0" u="sng" kern="1200">
              <a:latin typeface="Georgia"/>
              <a:hlinkClick xmlns:r="http://schemas.openxmlformats.org/officeDocument/2006/relationships" r:id="rId9"/>
            </a:rPr>
            <a:t>Cookie Rally Order Form</a:t>
          </a:r>
          <a:endParaRPr lang="en-US" sz="1700" kern="1200">
            <a:latin typeface="Georgia"/>
          </a:endParaRPr>
        </a:p>
        <a:p>
          <a:pPr marL="171450" lvl="1" indent="-171450" algn="l" defTabSz="755650">
            <a:lnSpc>
              <a:spcPct val="90000"/>
            </a:lnSpc>
            <a:spcBef>
              <a:spcPct val="0"/>
            </a:spcBef>
            <a:spcAft>
              <a:spcPct val="20000"/>
            </a:spcAft>
            <a:buChar char="•"/>
          </a:pPr>
          <a:r>
            <a:rPr lang="en-US" sz="1700" u="sng" kern="1200">
              <a:latin typeface="Georgia"/>
              <a:hlinkClick xmlns:r="http://schemas.openxmlformats.org/officeDocument/2006/relationships" r:id="rId10"/>
            </a:rPr>
            <a:t>Do Not Contact List</a:t>
          </a:r>
          <a:r>
            <a:rPr lang="en-US" sz="1700" u="sng" kern="1200">
              <a:latin typeface="Georgia"/>
            </a:rPr>
            <a:t> &amp; </a:t>
          </a:r>
          <a:r>
            <a:rPr lang="en-US" sz="1700" u="sng" kern="1200">
              <a:latin typeface="Georgia"/>
              <a:hlinkClick xmlns:r="http://schemas.openxmlformats.org/officeDocument/2006/relationships" r:id="rId11"/>
            </a:rPr>
            <a:t>Newly Available for Troop-Secured List</a:t>
          </a:r>
          <a:endParaRPr lang="en-US" sz="1700" kern="1200">
            <a:latin typeface="Georgia"/>
          </a:endParaRPr>
        </a:p>
        <a:p>
          <a:pPr marL="171450" lvl="1" indent="-171450" algn="l" defTabSz="755650" rtl="0">
            <a:lnSpc>
              <a:spcPct val="90000"/>
            </a:lnSpc>
            <a:spcBef>
              <a:spcPct val="0"/>
            </a:spcBef>
            <a:spcAft>
              <a:spcPct val="20000"/>
            </a:spcAft>
            <a:buChar char="•"/>
          </a:pPr>
          <a:r>
            <a:rPr lang="en-US" sz="1700" b="0" i="0" kern="1200" dirty="0">
              <a:latin typeface="Georgia"/>
            </a:rPr>
            <a:t>My Cookie Inventory Worksheet – available on the back of the </a:t>
          </a:r>
          <a:r>
            <a:rPr lang="en-US" sz="1700" b="0" i="0" kern="1200" dirty="0">
              <a:latin typeface="Georgia"/>
              <a:hlinkClick xmlns:r="http://schemas.openxmlformats.org/officeDocument/2006/relationships" r:id="rId5"/>
            </a:rPr>
            <a:t>Family Guide </a:t>
          </a:r>
          <a:r>
            <a:rPr lang="en-US" sz="1700" b="0" i="0" kern="1200" dirty="0">
              <a:latin typeface="Georgia"/>
            </a:rPr>
            <a:t>&amp; coming soon to </a:t>
          </a:r>
          <a:r>
            <a:rPr lang="en-US" sz="1700" b="0" i="0" kern="1200" dirty="0">
              <a:latin typeface="Georgia"/>
              <a:hlinkClick xmlns:r="http://schemas.openxmlformats.org/officeDocument/2006/relationships" r:id="rId1"/>
            </a:rPr>
            <a:t>Cookie Central</a:t>
          </a:r>
          <a:endParaRPr lang="en-US" sz="1700" kern="1200" dirty="0">
            <a:latin typeface="Georgia"/>
          </a:endParaRPr>
        </a:p>
        <a:p>
          <a:pPr marL="171450" lvl="1" indent="-171450" algn="l" defTabSz="755650">
            <a:lnSpc>
              <a:spcPct val="90000"/>
            </a:lnSpc>
            <a:spcBef>
              <a:spcPct val="0"/>
            </a:spcBef>
            <a:spcAft>
              <a:spcPct val="20000"/>
            </a:spcAft>
            <a:buChar char="•"/>
          </a:pPr>
          <a:r>
            <a:rPr lang="en-US" sz="1700" kern="1200" dirty="0">
              <a:latin typeface="Georgia"/>
              <a:hlinkClick xmlns:r="http://schemas.openxmlformats.org/officeDocument/2006/relationships" r:id="rId12"/>
            </a:rPr>
            <a:t>Easy Baked Cookie Program</a:t>
          </a:r>
          <a:r>
            <a:rPr lang="en-US" sz="1700" kern="1200" dirty="0">
              <a:latin typeface="Georgia"/>
            </a:rPr>
            <a:t>–New Leader Checklist under Troop Start-Up Resources and Printable Resources on For Cookie Sellers</a:t>
          </a:r>
        </a:p>
      </dsp:txBody>
      <dsp:txXfrm>
        <a:off x="0" y="757280"/>
        <a:ext cx="8480119" cy="55558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F613C-6018-4520-9AD9-35896EBB7FEC}">
      <dsp:nvSpPr>
        <dsp:cNvPr id="0" name=""/>
        <dsp:cNvSpPr/>
      </dsp:nvSpPr>
      <dsp:spPr>
        <a:xfrm>
          <a:off x="0" y="557227"/>
          <a:ext cx="7956810" cy="1254825"/>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Georgia"/>
            </a:rPr>
            <a:t>Finance Resources – also available on </a:t>
          </a:r>
          <a:r>
            <a:rPr lang="en-US" sz="3200" kern="1200">
              <a:solidFill>
                <a:schemeClr val="accent1">
                  <a:lumMod val="20000"/>
                  <a:lumOff val="80000"/>
                </a:schemeClr>
              </a:solidFill>
              <a:latin typeface="Georgia"/>
              <a:hlinkClick xmlns:r="http://schemas.openxmlformats.org/officeDocument/2006/relationships" r:id="rId1">
                <a:extLst>
                  <a:ext uri="{A12FA001-AC4F-418D-AE19-62706E023703}">
                    <ahyp:hlinkClr xmlns:ahyp="http://schemas.microsoft.com/office/drawing/2018/hyperlinkcolor" val="tx"/>
                  </a:ext>
                </a:extLst>
              </a:hlinkClick>
            </a:rPr>
            <a:t>Cookie Central</a:t>
          </a:r>
          <a:r>
            <a:rPr lang="en-US" sz="3200" kern="1200">
              <a:latin typeface="Girl Scout Display Light"/>
            </a:rPr>
            <a:t>:</a:t>
          </a:r>
        </a:p>
      </dsp:txBody>
      <dsp:txXfrm>
        <a:off x="61256" y="618483"/>
        <a:ext cx="7834298" cy="1132313"/>
      </dsp:txXfrm>
    </dsp:sp>
    <dsp:sp modelId="{741B8D83-7BEF-4815-81C3-119D7D7DDB2C}">
      <dsp:nvSpPr>
        <dsp:cNvPr id="0" name=""/>
        <dsp:cNvSpPr/>
      </dsp:nvSpPr>
      <dsp:spPr>
        <a:xfrm>
          <a:off x="0" y="1960488"/>
          <a:ext cx="795681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629"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en-US" sz="2800" kern="1200">
            <a:latin typeface="Girl Scout Display Light"/>
          </a:endParaRPr>
        </a:p>
      </dsp:txBody>
      <dsp:txXfrm>
        <a:off x="0" y="1960488"/>
        <a:ext cx="7956810" cy="10764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6EE4E-268F-4961-BF90-1B9D4EF196AE}">
      <dsp:nvSpPr>
        <dsp:cNvPr id="0" name=""/>
        <dsp:cNvSpPr/>
      </dsp:nvSpPr>
      <dsp:spPr>
        <a:xfrm>
          <a:off x="0" y="0"/>
          <a:ext cx="7504871" cy="755889"/>
        </a:xfrm>
        <a:prstGeom prst="round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Georgia"/>
            </a:rPr>
            <a:t>Online Systems Resources:</a:t>
          </a:r>
        </a:p>
      </dsp:txBody>
      <dsp:txXfrm>
        <a:off x="36899" y="36899"/>
        <a:ext cx="7431073" cy="682091"/>
      </dsp:txXfrm>
    </dsp:sp>
    <dsp:sp modelId="{D547686F-4E00-4E41-94C4-65DC8A53051E}">
      <dsp:nvSpPr>
        <dsp:cNvPr id="0" name=""/>
        <dsp:cNvSpPr/>
      </dsp:nvSpPr>
      <dsp:spPr>
        <a:xfrm>
          <a:off x="0" y="759994"/>
          <a:ext cx="7504871" cy="5377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28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1"/>
            </a:rPr>
            <a:t>gsLearn</a:t>
          </a:r>
        </a:p>
        <a:p>
          <a:pPr marL="457200" lvl="2"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2"/>
            </a:rPr>
            <a:t>477 Looker for Volunteers GSLearn</a:t>
          </a:r>
        </a:p>
        <a:p>
          <a:pPr marL="228600" lvl="1" indent="-228600" algn="l" defTabSz="889000">
            <a:lnSpc>
              <a:spcPct val="90000"/>
            </a:lnSpc>
            <a:spcBef>
              <a:spcPct val="0"/>
            </a:spcBef>
            <a:spcAft>
              <a:spcPct val="20000"/>
            </a:spcAft>
            <a:buNone/>
          </a:pPr>
          <a:r>
            <a:rPr lang="en-US" sz="2000" kern="1200">
              <a:latin typeface="Georgia"/>
            </a:rPr>
            <a:t> </a:t>
          </a:r>
        </a:p>
        <a:p>
          <a:pPr marL="228600" lvl="1" indent="-228600" algn="l" defTabSz="889000">
            <a:lnSpc>
              <a:spcPct val="90000"/>
            </a:lnSpc>
            <a:spcBef>
              <a:spcPct val="0"/>
            </a:spcBef>
            <a:spcAft>
              <a:spcPct val="20000"/>
            </a:spcAft>
            <a:buChar char="•"/>
          </a:pPr>
          <a:r>
            <a:rPr lang="en-US" sz="2000" kern="1200">
              <a:latin typeface="Georgia"/>
            </a:rPr>
            <a:t>Online Cookie Systems Guide for Volunteers</a:t>
          </a:r>
        </a:p>
        <a:p>
          <a:pPr marL="457200" lvl="2" indent="-228600" algn="l" defTabSz="889000">
            <a:lnSpc>
              <a:spcPct val="90000"/>
            </a:lnSpc>
            <a:spcBef>
              <a:spcPct val="0"/>
            </a:spcBef>
            <a:spcAft>
              <a:spcPct val="20000"/>
            </a:spcAft>
            <a:buChar char="•"/>
          </a:pPr>
          <a:r>
            <a:rPr lang="en-US" sz="2000" kern="1200">
              <a:latin typeface="Georgia"/>
            </a:rPr>
            <a:t>Live on Cookie Central mid-December</a:t>
          </a:r>
        </a:p>
        <a:p>
          <a:pPr marL="457200" lvl="2" indent="-228600" algn="l" defTabSz="889000">
            <a:lnSpc>
              <a:spcPct val="90000"/>
            </a:lnSpc>
            <a:spcBef>
              <a:spcPct val="0"/>
            </a:spcBef>
            <a:spcAft>
              <a:spcPct val="20000"/>
            </a:spcAft>
            <a:buChar char="•"/>
          </a:pPr>
          <a:endParaRPr lang="en-US" sz="2000" kern="1200">
            <a:latin typeface="Georgia"/>
          </a:endParaRP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3"/>
            </a:rPr>
            <a:t>Digital Cookie</a:t>
          </a:r>
        </a:p>
        <a:p>
          <a:pPr marL="457200" lvl="2"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4"/>
            </a:rPr>
            <a:t>Digital Cookie Help Center for Girl Scouts and Families</a:t>
          </a:r>
          <a:r>
            <a:rPr lang="en-US" sz="2000" kern="1200">
              <a:latin typeface="Georgia"/>
            </a:rPr>
            <a:t> – 2025 updates live on Cookie Central mid-December</a:t>
          </a:r>
        </a:p>
        <a:p>
          <a:pPr marL="457200" lvl="2" indent="-228600" algn="l" defTabSz="889000">
            <a:lnSpc>
              <a:spcPct val="90000"/>
            </a:lnSpc>
            <a:spcBef>
              <a:spcPct val="0"/>
            </a:spcBef>
            <a:spcAft>
              <a:spcPct val="20000"/>
            </a:spcAft>
            <a:buChar char="•"/>
          </a:pPr>
          <a:endParaRPr lang="en-US" sz="2000" kern="1200">
            <a:latin typeface="Georgia"/>
          </a:endParaRPr>
        </a:p>
        <a:p>
          <a:pPr marL="228600" lvl="1"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5"/>
            </a:rPr>
            <a:t>Smart Cookies</a:t>
          </a:r>
        </a:p>
        <a:p>
          <a:pPr marL="457200" lvl="2"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6"/>
            </a:rPr>
            <a:t>Cookie Calculator</a:t>
          </a:r>
        </a:p>
        <a:p>
          <a:pPr marL="457200" lvl="2"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7"/>
            </a:rPr>
            <a:t>Managing Cookie Donations in Smart Cookies Tip Sheet</a:t>
          </a:r>
        </a:p>
        <a:p>
          <a:pPr marL="457200" lvl="2" indent="-228600" algn="l" defTabSz="889000">
            <a:lnSpc>
              <a:spcPct val="90000"/>
            </a:lnSpc>
            <a:spcBef>
              <a:spcPct val="0"/>
            </a:spcBef>
            <a:spcAft>
              <a:spcPct val="20000"/>
            </a:spcAft>
            <a:buChar char="•"/>
          </a:pPr>
          <a:r>
            <a:rPr lang="en-US" sz="2000" kern="1200">
              <a:latin typeface="Georgia"/>
            </a:rPr>
            <a:t>Smart Cookies Help Desk for Volunteers:</a:t>
          </a:r>
        </a:p>
        <a:p>
          <a:pPr marL="685800" lvl="3" indent="-228600" algn="l" defTabSz="889000">
            <a:lnSpc>
              <a:spcPct val="90000"/>
            </a:lnSpc>
            <a:spcBef>
              <a:spcPct val="0"/>
            </a:spcBef>
            <a:spcAft>
              <a:spcPct val="20000"/>
            </a:spcAft>
            <a:buChar char="•"/>
          </a:pPr>
          <a:r>
            <a:rPr lang="en-US" sz="2000" kern="1200">
              <a:latin typeface="Georgia"/>
              <a:hlinkClick xmlns:r="http://schemas.openxmlformats.org/officeDocument/2006/relationships" r:id="rId8"/>
            </a:rPr>
            <a:t>ABCSmartCookieTechSupport@hearthsidefoods.com</a:t>
          </a:r>
        </a:p>
        <a:p>
          <a:pPr marL="685800" lvl="3" indent="-228600" algn="l" defTabSz="889000">
            <a:lnSpc>
              <a:spcPct val="90000"/>
            </a:lnSpc>
            <a:spcBef>
              <a:spcPct val="0"/>
            </a:spcBef>
            <a:spcAft>
              <a:spcPct val="20000"/>
            </a:spcAft>
            <a:buChar char="•"/>
          </a:pPr>
          <a:r>
            <a:rPr lang="en-US" sz="2000" kern="1200">
              <a:latin typeface="Georgia"/>
            </a:rPr>
            <a:t>855-444-6682</a:t>
          </a:r>
        </a:p>
      </dsp:txBody>
      <dsp:txXfrm>
        <a:off x="0" y="759994"/>
        <a:ext cx="7504871" cy="53777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B20557-D06F-5B4A-BAB4-9EC9A733D9ED}"/>
              </a:ext>
            </a:extLst>
          </p:cNvPr>
          <p:cNvSpPr>
            <a:spLocks noGrp="1"/>
          </p:cNvSpPr>
          <p:nvPr>
            <p:ph type="hdr" sz="quarter"/>
          </p:nvPr>
        </p:nvSpPr>
        <p:spPr>
          <a:xfrm>
            <a:off x="0" y="0"/>
            <a:ext cx="3037840" cy="466435"/>
          </a:xfrm>
          <a:prstGeom prst="rect">
            <a:avLst/>
          </a:prstGeom>
        </p:spPr>
        <p:txBody>
          <a:bodyPr vert="horz" lIns="93168" tIns="46584" rIns="93168" bIns="46584" rtlCol="0"/>
          <a:lstStyle>
            <a:lvl1pPr algn="l">
              <a:defRPr sz="1200"/>
            </a:lvl1pPr>
          </a:lstStyle>
          <a:p>
            <a:endParaRPr lang="en-US"/>
          </a:p>
        </p:txBody>
      </p:sp>
      <p:sp>
        <p:nvSpPr>
          <p:cNvPr id="3" name="Date Placeholder 2">
            <a:extLst>
              <a:ext uri="{FF2B5EF4-FFF2-40B4-BE49-F238E27FC236}">
                <a16:creationId xmlns:a16="http://schemas.microsoft.com/office/drawing/2014/main" id="{A4215B4C-7B3D-AB4D-AA53-137789F9C157}"/>
              </a:ext>
            </a:extLst>
          </p:cNvPr>
          <p:cNvSpPr>
            <a:spLocks noGrp="1"/>
          </p:cNvSpPr>
          <p:nvPr>
            <p:ph type="dt" sz="quarter" idx="1"/>
          </p:nvPr>
        </p:nvSpPr>
        <p:spPr>
          <a:xfrm>
            <a:off x="3970938" y="0"/>
            <a:ext cx="3037840" cy="466435"/>
          </a:xfrm>
          <a:prstGeom prst="rect">
            <a:avLst/>
          </a:prstGeom>
        </p:spPr>
        <p:txBody>
          <a:bodyPr vert="horz" lIns="93168" tIns="46584" rIns="93168" bIns="46584" rtlCol="0"/>
          <a:lstStyle>
            <a:lvl1pPr algn="r">
              <a:defRPr sz="1200"/>
            </a:lvl1pPr>
          </a:lstStyle>
          <a:p>
            <a:fld id="{2001291C-B04A-BC46-BB47-16CB4BC481B0}" type="datetimeFigureOut">
              <a:rPr lang="en-US" smtClean="0"/>
              <a:t>12/13/2024</a:t>
            </a:fld>
            <a:endParaRPr lang="en-US"/>
          </a:p>
        </p:txBody>
      </p:sp>
      <p:sp>
        <p:nvSpPr>
          <p:cNvPr id="4" name="Footer Placeholder 3">
            <a:extLst>
              <a:ext uri="{FF2B5EF4-FFF2-40B4-BE49-F238E27FC236}">
                <a16:creationId xmlns:a16="http://schemas.microsoft.com/office/drawing/2014/main" id="{31D59A61-B7E6-6D40-83C0-A9E831CDC096}"/>
              </a:ext>
            </a:extLst>
          </p:cNvPr>
          <p:cNvSpPr>
            <a:spLocks noGrp="1"/>
          </p:cNvSpPr>
          <p:nvPr>
            <p:ph type="ftr" sz="quarter" idx="2"/>
          </p:nvPr>
        </p:nvSpPr>
        <p:spPr>
          <a:xfrm>
            <a:off x="0" y="8829968"/>
            <a:ext cx="3037840" cy="466434"/>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1048CC-4F9E-6749-B1B9-A1ED038DC8F9}"/>
              </a:ext>
            </a:extLst>
          </p:cNvPr>
          <p:cNvSpPr>
            <a:spLocks noGrp="1"/>
          </p:cNvSpPr>
          <p:nvPr>
            <p:ph type="sldNum" sz="quarter" idx="3"/>
          </p:nvPr>
        </p:nvSpPr>
        <p:spPr>
          <a:xfrm>
            <a:off x="3970938" y="8829968"/>
            <a:ext cx="3037840" cy="466434"/>
          </a:xfrm>
          <a:prstGeom prst="rect">
            <a:avLst/>
          </a:prstGeom>
        </p:spPr>
        <p:txBody>
          <a:bodyPr vert="horz" lIns="93168" tIns="46584" rIns="93168" bIns="46584" rtlCol="0" anchor="b"/>
          <a:lstStyle>
            <a:lvl1pPr algn="r">
              <a:defRPr sz="1200"/>
            </a:lvl1pPr>
          </a:lstStyle>
          <a:p>
            <a:fld id="{EC72F8EC-471A-A54F-A2AB-4642F2D1B4F9}" type="slidenum">
              <a:rPr lang="en-US" smtClean="0"/>
              <a:t>‹#›</a:t>
            </a:fld>
            <a:endParaRPr lang="en-US"/>
          </a:p>
        </p:txBody>
      </p:sp>
    </p:spTree>
    <p:extLst>
      <p:ext uri="{BB962C8B-B14F-4D97-AF65-F5344CB8AC3E}">
        <p14:creationId xmlns:p14="http://schemas.microsoft.com/office/powerpoint/2010/main" val="41838871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2T21:29:14.558"/>
    </inkml:context>
    <inkml:brush xml:id="br0">
      <inkml:brushProperty name="width" value="0.1" units="cm"/>
      <inkml:brushProperty name="height" value="0.1" units="cm"/>
    </inkml:brush>
  </inkml:definitions>
  <inkml:trace contextRef="#ctx0" brushRef="#br0">12224 17330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68" tIns="46584" rIns="93168" bIns="46584" rtlCol="0"/>
          <a:lstStyle>
            <a:lvl1pPr algn="r">
              <a:defRPr sz="1200"/>
            </a:lvl1pPr>
          </a:lstStyle>
          <a:p>
            <a:fld id="{513C6BFD-24A1-8D44-9D75-8EF5CE2DB455}" type="datetimeFigureOut">
              <a:rPr lang="en-US" smtClean="0"/>
              <a:t>12/13/2024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1" y="4473892"/>
            <a:ext cx="5608320" cy="3660457"/>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68" tIns="46584" rIns="93168" bIns="46584" rtlCol="0" anchor="b"/>
          <a:lstStyle>
            <a:lvl1pPr algn="r">
              <a:defRPr sz="1200"/>
            </a:lvl1pPr>
          </a:lstStyle>
          <a:p>
            <a:fld id="{531818CD-EDDE-3746-B3F9-A3C79B1F99DB}" type="slidenum">
              <a:rPr lang="en-US" smtClean="0"/>
              <a:t>‹#›</a:t>
            </a:fld>
            <a:endParaRPr lang="en-US"/>
          </a:p>
        </p:txBody>
      </p:sp>
    </p:spTree>
    <p:extLst>
      <p:ext uri="{BB962C8B-B14F-4D97-AF65-F5344CB8AC3E}">
        <p14:creationId xmlns:p14="http://schemas.microsoft.com/office/powerpoint/2010/main" val="305301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Arial" panose="020B0604020202020204" pitchFamily="34" charset="0"/>
              </a:rPr>
              <a:t>(Rachel will start the recording now, before Tammy starts)</a:t>
            </a:r>
          </a:p>
          <a:p>
            <a:endParaRPr lang="en-US" sz="1800">
              <a:latin typeface="Calibri" panose="020F0502020204030204" pitchFamily="34" charset="0"/>
              <a:ea typeface="Calibri" panose="020F0502020204030204" pitchFamily="34" charset="0"/>
              <a:cs typeface="Arial" panose="020B0604020202020204" pitchFamily="34" charset="0"/>
            </a:endParaRPr>
          </a:p>
          <a:p>
            <a:r>
              <a:rPr lang="en-US" sz="1800">
                <a:latin typeface="Calibri" panose="020F0502020204030204" pitchFamily="34" charset="0"/>
                <a:ea typeface="Calibri" panose="020F0502020204030204" pitchFamily="34" charset="0"/>
                <a:cs typeface="Arial" panose="020B0604020202020204" pitchFamily="34" charset="0"/>
              </a:rPr>
              <a:t>Tammy -  Welcome everyone to the 2025 Community &amp; Area Cookie Volunteer Training! On behalf of the entire Product Program Team, we’re so delighted to have you with us today as we start to gear up for a new cookie season! Your dedication and energy make cookies possible, and we are so grateful for all that you do! We have a lot to share with you, so let’s get started!</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4</a:t>
            </a:fld>
            <a:endParaRPr lang="en-US"/>
          </a:p>
        </p:txBody>
      </p:sp>
    </p:spTree>
    <p:extLst>
      <p:ext uri="{BB962C8B-B14F-4D97-AF65-F5344CB8AC3E}">
        <p14:creationId xmlns:p14="http://schemas.microsoft.com/office/powerpoint/2010/main" val="138912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ea typeface="Times New Roman" panose="02020603050405020304" pitchFamily="18" charset="0"/>
              </a:rPr>
              <a:t>Rachel - We are wrapping up with two more updates—</a:t>
            </a:r>
            <a:r>
              <a:rPr lang="en-US" sz="1800" b="1">
                <a:latin typeface="Times New Roman" panose="02020603050405020304" pitchFamily="18" charset="0"/>
                <a:ea typeface="Times New Roman" panose="02020603050405020304" pitchFamily="18" charset="0"/>
              </a:rPr>
              <a:t>Cookie Exchange Opportunities</a:t>
            </a:r>
            <a:r>
              <a:rPr lang="en-US" sz="1800">
                <a:latin typeface="Times New Roman" panose="02020603050405020304" pitchFamily="18" charset="0"/>
                <a:ea typeface="Times New Roman" panose="02020603050405020304" pitchFamily="18" charset="0"/>
              </a:rPr>
              <a:t> and a new resource for first-year troops!</a:t>
            </a:r>
          </a:p>
          <a:p>
            <a:pPr marL="349381" indent="-349381">
              <a:buSzPts val="1000"/>
              <a:buFont typeface="Symbol" panose="05050102010706020507" pitchFamily="18" charset="2"/>
              <a:buChar char=""/>
              <a:tabLst>
                <a:tab pos="465841" algn="l"/>
              </a:tabLst>
            </a:pPr>
            <a:r>
              <a:rPr lang="en-US" sz="1800" b="1">
                <a:latin typeface="Times New Roman" panose="02020603050405020304" pitchFamily="18" charset="0"/>
                <a:ea typeface="Times New Roman" panose="02020603050405020304" pitchFamily="18" charset="0"/>
              </a:rPr>
              <a:t>First, Cookie Exchange Opportunities: </a:t>
            </a:r>
            <a:br>
              <a:rPr lang="en-US" sz="1800">
                <a:latin typeface="Times New Roman" panose="02020603050405020304" pitchFamily="18" charset="0"/>
                <a:ea typeface="Times New Roman" panose="02020603050405020304" pitchFamily="18" charset="0"/>
              </a:rPr>
            </a:br>
            <a:r>
              <a:rPr lang="en-US" sz="1800">
                <a:latin typeface="Times New Roman" panose="02020603050405020304" pitchFamily="18" charset="0"/>
                <a:ea typeface="Times New Roman" panose="02020603050405020304" pitchFamily="18" charset="0"/>
              </a:rPr>
              <a:t>Keep an eye on </a:t>
            </a:r>
            <a:r>
              <a:rPr lang="en-US" sz="1800" b="1">
                <a:latin typeface="Times New Roman" panose="02020603050405020304" pitchFamily="18" charset="0"/>
                <a:ea typeface="Times New Roman" panose="02020603050405020304" pitchFamily="18" charset="0"/>
              </a:rPr>
              <a:t>The Cookie Press</a:t>
            </a:r>
            <a:r>
              <a:rPr lang="en-US" sz="1800">
                <a:latin typeface="Times New Roman" panose="02020603050405020304" pitchFamily="18" charset="0"/>
                <a:ea typeface="Times New Roman" panose="02020603050405020304" pitchFamily="18" charset="0"/>
              </a:rPr>
              <a:t> for the timeframe announcement. We’re still working on the dates and the details for the exchanges. This will NOT happen within the first two weeks. Exchanges will be limited to </a:t>
            </a:r>
            <a:r>
              <a:rPr lang="en-US" sz="1800" b="1">
                <a:latin typeface="Times New Roman" panose="02020603050405020304" pitchFamily="18" charset="0"/>
                <a:ea typeface="Times New Roman" panose="02020603050405020304" pitchFamily="18" charset="0"/>
              </a:rPr>
              <a:t>full, bakery-sealed cases</a:t>
            </a:r>
            <a:r>
              <a:rPr lang="en-US" sz="1800">
                <a:latin typeface="Times New Roman" panose="02020603050405020304" pitchFamily="18" charset="0"/>
                <a:ea typeface="Times New Roman" panose="02020603050405020304" pitchFamily="18" charset="0"/>
              </a:rPr>
              <a:t>, so plan accordingly. And just a heads-up—</a:t>
            </a:r>
            <a:r>
              <a:rPr lang="en-US" sz="1800" b="1">
                <a:latin typeface="Times New Roman" panose="02020603050405020304" pitchFamily="18" charset="0"/>
                <a:ea typeface="Times New Roman" panose="02020603050405020304" pitchFamily="18" charset="0"/>
              </a:rPr>
              <a:t>Caramel Chocolate Chip cookies are not eligible for exchanges. We hope knowing exchanges will be available will help to feel confident in placing an initial cookie order. </a:t>
            </a:r>
            <a:r>
              <a:rPr lang="en-US" sz="1800">
                <a:latin typeface="Times New Roman" panose="02020603050405020304" pitchFamily="18" charset="0"/>
                <a:ea typeface="Times New Roman" panose="02020603050405020304" pitchFamily="18" charset="0"/>
              </a:rPr>
              <a:t>We also ask you to spread the word that all exchanges will be inspected by the cupboard staff before accepting the exchange. Any cases that are NOT sealed or have missing or other cookie packages inside will be turned away. River Valleys will also consider ending exchanges should we see frequent exchanges that are not following these guidelines.</a:t>
            </a:r>
          </a:p>
          <a:p>
            <a:pPr marL="349287" indent="-349287">
              <a:buSzPts val="1000"/>
              <a:buFont typeface="Symbol" panose="05050102010706020507" pitchFamily="18" charset="2"/>
              <a:buChar char=""/>
              <a:tabLst>
                <a:tab pos="465841" algn="l"/>
              </a:tabLst>
            </a:pPr>
            <a:r>
              <a:rPr lang="en-US" sz="1800" b="1">
                <a:latin typeface="Times New Roman"/>
                <a:ea typeface="Times New Roman" panose="02020603050405020304" pitchFamily="18" charset="0"/>
                <a:cs typeface="Times New Roman"/>
              </a:rPr>
              <a:t>Now, for our new resource:</a:t>
            </a:r>
            <a:br>
              <a:rPr lang="en-US" sz="1800">
                <a:latin typeface="Times New Roman" panose="02020603050405020304" pitchFamily="18" charset="0"/>
                <a:ea typeface="Times New Roman" panose="02020603050405020304" pitchFamily="18" charset="0"/>
                <a:cs typeface="Times New Roman"/>
              </a:rPr>
            </a:br>
            <a:r>
              <a:rPr lang="en-US" sz="1800">
                <a:latin typeface="Times New Roman"/>
                <a:ea typeface="Times New Roman" panose="02020603050405020304" pitchFamily="18" charset="0"/>
                <a:cs typeface="Times New Roman"/>
              </a:rPr>
              <a:t>We’re introducing the </a:t>
            </a:r>
            <a:r>
              <a:rPr lang="en-US" sz="1800" b="1">
                <a:latin typeface="Times New Roman"/>
                <a:ea typeface="Times New Roman" panose="02020603050405020304" pitchFamily="18" charset="0"/>
                <a:cs typeface="Times New Roman"/>
              </a:rPr>
              <a:t>Easy-Baked Cookie Program</a:t>
            </a:r>
            <a:r>
              <a:rPr lang="en-US" sz="1800">
                <a:latin typeface="Times New Roman"/>
                <a:ea typeface="Times New Roman" panose="02020603050405020304" pitchFamily="18" charset="0"/>
                <a:cs typeface="Times New Roman"/>
              </a:rPr>
              <a:t> for first-year troops. This is designed to help new leaders navigate the cookie season with a menu of options that they can select from based on their comfort-level and time available. Our hope is that our newest troops can build a foundation with the basic elements of the sale, then continue to build on that foundation as they and their Girl Scouts progress with the Cookie Program. This resource will be emailed to new troops and posted on girlscoutsrv.org. </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13</a:t>
            </a:fld>
            <a:endParaRPr lang="en-US"/>
          </a:p>
        </p:txBody>
      </p:sp>
    </p:spTree>
    <p:extLst>
      <p:ext uri="{BB962C8B-B14F-4D97-AF65-F5344CB8AC3E}">
        <p14:creationId xmlns:p14="http://schemas.microsoft.com/office/powerpoint/2010/main" val="177482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a:t>
            </a:r>
          </a:p>
          <a:p>
            <a:r>
              <a:rPr lang="en-US"/>
              <a:t>Now let’s talk about the important dates that you should be aware of.</a:t>
            </a:r>
          </a:p>
        </p:txBody>
      </p:sp>
      <p:sp>
        <p:nvSpPr>
          <p:cNvPr id="4" name="Slide Number Placeholder 3"/>
          <p:cNvSpPr>
            <a:spLocks noGrp="1"/>
          </p:cNvSpPr>
          <p:nvPr>
            <p:ph type="sldNum" sz="quarter" idx="5"/>
          </p:nvPr>
        </p:nvSpPr>
        <p:spPr/>
        <p:txBody>
          <a:bodyPr/>
          <a:lstStyle/>
          <a:p>
            <a:fld id="{531818CD-EDDE-3746-B3F9-A3C79B1F99DB}" type="slidenum">
              <a:rPr lang="en-US" smtClean="0"/>
              <a:t>14</a:t>
            </a:fld>
            <a:endParaRPr lang="en-US"/>
          </a:p>
        </p:txBody>
      </p:sp>
    </p:spTree>
    <p:extLst>
      <p:ext uri="{BB962C8B-B14F-4D97-AF65-F5344CB8AC3E}">
        <p14:creationId xmlns:p14="http://schemas.microsoft.com/office/powerpoint/2010/main" val="125170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a:ea typeface="Calibri"/>
                <a:cs typeface="Calibri"/>
              </a:rPr>
              <a:t>Jen - </a:t>
            </a:r>
            <a:endParaRPr lang="en-US">
              <a:latin typeface="Calibri"/>
              <a:ea typeface="Calibri"/>
              <a:cs typeface="Calibri"/>
            </a:endParaRPr>
          </a:p>
          <a:p>
            <a:pPr>
              <a:lnSpc>
                <a:spcPct val="107000"/>
              </a:lnSpc>
              <a:spcAft>
                <a:spcPts val="815"/>
              </a:spcAft>
            </a:pPr>
            <a:endParaRPr lang="en-US" sz="1800" kern="100">
              <a:latin typeface="Calibri"/>
              <a:ea typeface="Calibri"/>
              <a:cs typeface="Calibri"/>
            </a:endParaRPr>
          </a:p>
          <a:p>
            <a:pPr>
              <a:lnSpc>
                <a:spcPct val="107000"/>
              </a:lnSpc>
              <a:spcAft>
                <a:spcPts val="815"/>
              </a:spcAft>
            </a:pPr>
            <a:r>
              <a:rPr lang="en-US" sz="1800" kern="100">
                <a:latin typeface="Calibri"/>
                <a:ea typeface="Calibri"/>
                <a:cs typeface="Calibri"/>
              </a:rPr>
              <a:t>Following are the key Community Product Leader Dates: </a:t>
            </a:r>
            <a:endParaRPr lang="en-US">
              <a:latin typeface="Calibri"/>
              <a:ea typeface="Calibri"/>
              <a:cs typeface="Calibri"/>
            </a:endParaRPr>
          </a:p>
          <a:p>
            <a:pPr>
              <a:lnSpc>
                <a:spcPct val="107000"/>
              </a:lnSpc>
              <a:spcAft>
                <a:spcPts val="815"/>
              </a:spcAft>
            </a:pP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You can begin scheduling your troop trainings anytime between now and early January. Also, if your Community is hosting a cookie rally, be sure to get it on the calendar and order cookies (and the optional sample rewards kit) for your event by December 22. </a:t>
            </a:r>
          </a:p>
          <a:p>
            <a:pPr>
              <a:lnSpc>
                <a:spcPct val="107000"/>
              </a:lnSpc>
              <a:spcAft>
                <a:spcPts val="815"/>
              </a:spcAft>
            </a:pP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Troop cookie materials will ship to you the week of December 30 so you have the supplies needed to distribute to your troops in early January.</a:t>
            </a:r>
          </a:p>
          <a:p>
            <a:pPr>
              <a:lnSpc>
                <a:spcPct val="107000"/>
              </a:lnSpc>
              <a:spcAft>
                <a:spcPts val="815"/>
              </a:spcAft>
            </a:pP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Inform troops of the type of cookie delivery your Community is assigned to and provide guidance and resources for determining their initial cookie order, such as the Cookie Calculator. You can make edits to the IO's until the January 25 deadline. </a:t>
            </a:r>
          </a:p>
          <a:p>
            <a:pPr>
              <a:lnSpc>
                <a:spcPct val="107000"/>
              </a:lnSpc>
              <a:spcAft>
                <a:spcPts val="815"/>
              </a:spcAft>
            </a:pPr>
            <a:r>
              <a:rPr lang="en-US" sz="1800" kern="100">
                <a:latin typeface="Calibri"/>
                <a:ea typeface="Calibri"/>
                <a:cs typeface="Calibri"/>
              </a:rPr>
              <a:t> </a:t>
            </a:r>
          </a:p>
          <a:p>
            <a:r>
              <a:rPr lang="en-US" sz="1800">
                <a:latin typeface="Calibri"/>
                <a:ea typeface="Calibri"/>
                <a:cs typeface="Calibri"/>
              </a:rPr>
              <a:t>Mark your calendars for cookie deliveries starting February 13. Be sure to share reminders and delivery tips if your troops are assigned to a Mega Drop. </a:t>
            </a:r>
          </a:p>
          <a:p>
            <a:endParaRPr lang="en-US" sz="1800" kern="100">
              <a:latin typeface="Calibri" panose="020F0502020204030204" pitchFamily="34" charset="0"/>
              <a:ea typeface="Calibri" panose="020F0502020204030204" pitchFamily="34" charset="0"/>
              <a:cs typeface="Arial" panose="020B0604020202020204" pitchFamily="34" charset="0"/>
            </a:endParaRPr>
          </a:p>
          <a:p>
            <a:r>
              <a:rPr lang="en-US" sz="1800" kern="100">
                <a:latin typeface="Calibri"/>
                <a:ea typeface="Calibri"/>
                <a:cs typeface="Calibri"/>
              </a:rPr>
              <a:t>For Communities that participate in Mini Drops, you’ll oversee the delivery and assist in cookie distribution.</a:t>
            </a:r>
          </a:p>
          <a:p>
            <a:pPr>
              <a:lnSpc>
                <a:spcPct val="107000"/>
              </a:lnSpc>
              <a:spcAft>
                <a:spcPts val="815"/>
              </a:spcAft>
            </a:pP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The cookie sale wraps up on March 30, then it’s time to focus on entering rewards. Community volunteers will have until April 7 to make any changes for your troops.</a:t>
            </a:r>
          </a:p>
          <a:p>
            <a:pPr>
              <a:lnSpc>
                <a:spcPct val="107000"/>
              </a:lnSpc>
              <a:spcAft>
                <a:spcPts val="815"/>
              </a:spcAft>
            </a:pP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Finally, rewards will ship to you the week of May 19, so you can sort the orders, distribute the rewards to your troops, and celebrate a job well done! </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15</a:t>
            </a:fld>
            <a:endParaRPr lang="en-US"/>
          </a:p>
        </p:txBody>
      </p:sp>
    </p:spTree>
    <p:extLst>
      <p:ext uri="{BB962C8B-B14F-4D97-AF65-F5344CB8AC3E}">
        <p14:creationId xmlns:p14="http://schemas.microsoft.com/office/powerpoint/2010/main" val="381132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01"/>
              </a:spcAft>
            </a:pPr>
            <a:r>
              <a:rPr lang="en-US" sz="1800" kern="100">
                <a:solidFill>
                  <a:srgbClr val="000000"/>
                </a:solidFill>
                <a:latin typeface="Calibri"/>
                <a:ea typeface="Calibri"/>
                <a:cs typeface="Calibri"/>
              </a:rPr>
              <a:t>Jen</a:t>
            </a:r>
          </a:p>
          <a:p>
            <a:pPr>
              <a:lnSpc>
                <a:spcPct val="107000"/>
              </a:lnSpc>
              <a:spcAft>
                <a:spcPts val="101"/>
              </a:spcAft>
            </a:pPr>
            <a:endParaRPr lang="en-US" sz="1800"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101"/>
              </a:spcAft>
            </a:pPr>
            <a:r>
              <a:rPr lang="en-US" sz="1800" kern="100">
                <a:solidFill>
                  <a:srgbClr val="000000"/>
                </a:solidFill>
                <a:latin typeface="Calibri"/>
                <a:ea typeface="Calibri"/>
                <a:cs typeface="Calibri"/>
              </a:rPr>
              <a:t>Turning to the important cookie dates for troops, here are a few highlights for the season:</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Once troops access Smart Cookies for the season, we want them to confirm the information is correct for their Girl Scouts before it is transferred to Digital Cookie. We’ll talk more about this date shortly.</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 </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The Troop Initial Cookie Order Deadline is January 24.</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 </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Next, Cookie Pre-sales &amp; online sales in Digital Cookie will start on February 12.</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 </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Cookie &amp; Booth Go Day begins on February 21 to coincide with National Girl Scout Cookie Weekend.</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 </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The deadline for troops to enter their reward choices is no later than April 6. </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 </a:t>
            </a:r>
            <a:endParaRPr lang="en-US" sz="1800" kern="100">
              <a:latin typeface="Calibri"/>
              <a:ea typeface="Calibri"/>
              <a:cs typeface="Calibri"/>
            </a:endParaRPr>
          </a:p>
          <a:p>
            <a:pPr>
              <a:lnSpc>
                <a:spcPct val="107000"/>
              </a:lnSpc>
              <a:spcAft>
                <a:spcPts val="101"/>
              </a:spcAft>
            </a:pPr>
            <a:r>
              <a:rPr lang="en-US" sz="1800" kern="100">
                <a:solidFill>
                  <a:srgbClr val="000000"/>
                </a:solidFill>
                <a:latin typeface="Calibri"/>
                <a:ea typeface="Calibri"/>
                <a:cs typeface="Calibri"/>
              </a:rPr>
              <a:t>And cookie money deadlines will be covered later in this training.</a:t>
            </a:r>
          </a:p>
        </p:txBody>
      </p:sp>
      <p:sp>
        <p:nvSpPr>
          <p:cNvPr id="4" name="Slide Number Placeholder 3"/>
          <p:cNvSpPr>
            <a:spLocks noGrp="1"/>
          </p:cNvSpPr>
          <p:nvPr>
            <p:ph type="sldNum" sz="quarter" idx="5"/>
          </p:nvPr>
        </p:nvSpPr>
        <p:spPr/>
        <p:txBody>
          <a:bodyPr/>
          <a:lstStyle/>
          <a:p>
            <a:fld id="{531818CD-EDDE-3746-B3F9-A3C79B1F99DB}" type="slidenum">
              <a:rPr lang="en-US" smtClean="0"/>
              <a:t>16</a:t>
            </a:fld>
            <a:endParaRPr lang="en-US"/>
          </a:p>
        </p:txBody>
      </p:sp>
    </p:spTree>
    <p:extLst>
      <p:ext uri="{BB962C8B-B14F-4D97-AF65-F5344CB8AC3E}">
        <p14:creationId xmlns:p14="http://schemas.microsoft.com/office/powerpoint/2010/main" val="130458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Calibri" panose="020F0502020204030204" pitchFamily="34" charset="0"/>
                <a:ea typeface="Calibri" panose="020F0502020204030204" pitchFamily="34" charset="0"/>
              </a:rPr>
              <a:t>Tammy</a:t>
            </a:r>
          </a:p>
          <a:p>
            <a:endParaRPr lang="en-US" sz="1800">
              <a:solidFill>
                <a:srgbClr val="000000"/>
              </a:solidFill>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Next on the agenda, we’ll cover the enhancements for our Online Cookie Systems for the upcoming season for both Smart Cookies &amp; Digital Cookie.</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17</a:t>
            </a:fld>
            <a:endParaRPr lang="en-US"/>
          </a:p>
        </p:txBody>
      </p:sp>
    </p:spTree>
    <p:extLst>
      <p:ext uri="{BB962C8B-B14F-4D97-AF65-F5344CB8AC3E}">
        <p14:creationId xmlns:p14="http://schemas.microsoft.com/office/powerpoint/2010/main" val="3140945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01"/>
              </a:spcAft>
            </a:pPr>
            <a:r>
              <a:rPr lang="en-US" sz="1800" kern="100">
                <a:solidFill>
                  <a:srgbClr val="000000"/>
                </a:solidFill>
                <a:latin typeface="Calibri" panose="020F0502020204030204" pitchFamily="34" charset="0"/>
                <a:ea typeface="Calibri" panose="020F0502020204030204" pitchFamily="34" charset="0"/>
                <a:cs typeface="Calibri" panose="020F0502020204030204" pitchFamily="34" charset="0"/>
              </a:rPr>
              <a:t>Tammy - After taking in feedback from families, volunteers, and council staff, the Digital Cookie team at GSUSA has worked on smoothing out the Girl Scout &amp; Troop experience for 2025. </a:t>
            </a: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01"/>
              </a:spcAft>
            </a:pPr>
            <a:r>
              <a:rPr lang="en-US" sz="1800" kern="10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01"/>
              </a:spcAft>
            </a:pPr>
            <a:r>
              <a:rPr lang="en-US" sz="1800" kern="100">
                <a:solidFill>
                  <a:srgbClr val="000000"/>
                </a:solidFill>
                <a:latin typeface="Calibri" panose="020F0502020204030204" pitchFamily="34" charset="0"/>
                <a:ea typeface="Calibri" panose="020F0502020204030204" pitchFamily="34" charset="0"/>
                <a:cs typeface="Calibri" panose="020F0502020204030204" pitchFamily="34" charset="0"/>
              </a:rPr>
              <a:t>The updates they’ve made, which we will cover in this section, focus on user access, faster updates between both systems, and expanding payment options in the mobile app. </a:t>
            </a:r>
            <a:endParaRPr lang="en-US" sz="1800" kern="1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18</a:t>
            </a:fld>
            <a:endParaRPr lang="en-US"/>
          </a:p>
        </p:txBody>
      </p:sp>
    </p:spTree>
    <p:extLst>
      <p:ext uri="{BB962C8B-B14F-4D97-AF65-F5344CB8AC3E}">
        <p14:creationId xmlns:p14="http://schemas.microsoft.com/office/powerpoint/2010/main" val="247014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Tammy</a:t>
            </a:r>
          </a:p>
          <a:p>
            <a:pPr>
              <a:lnSpc>
                <a:spcPct val="107000"/>
              </a:lnSpc>
              <a:spcAft>
                <a:spcPts val="797"/>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Based on your feedback, we’ve revamped our volunteer resources for the systems used to manage the sale! We’re excited to introduce the new Online Cookie Systems Guide—a one-stop hub on Cookie Central for Smart Cookies and Digital Cookie from the volunteer role. No need to jump between two guides, it’s all in one spot. This guide includes updated instructions, videos, and a new feature called Digital Cookie Connections, which explains where the two systems align. You’ll find the Digital Cookie Connections in the Smart Cookies info. For example, you can now learn how to use reports to compare Digital Cookie and Smart Cookies data or how to view Girl Scout Digital Cookie sales directly in Smart Cookies.​</a:t>
            </a: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 </a:t>
            </a:r>
          </a:p>
          <a:p>
            <a:r>
              <a:rPr lang="en-US" sz="1800">
                <a:latin typeface="Calibri" panose="020F0502020204030204" pitchFamily="34" charset="0"/>
                <a:ea typeface="Calibri" panose="020F0502020204030204" pitchFamily="34" charset="0"/>
                <a:cs typeface="Arial" panose="020B0604020202020204" pitchFamily="34" charset="0"/>
              </a:rPr>
              <a:t>Alongside this guide, we’ll share timely reminders and tips in The Cookie Press. When you’re training troops, we know the systems can seem overwhelming. There’s no need to learn all the things right away. Direct troops to these resources, share your own navigation tips, and reassure them they’ll get the guidance and instructions they need, right when they need it.​</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19</a:t>
            </a:fld>
            <a:endParaRPr lang="en-US"/>
          </a:p>
        </p:txBody>
      </p:sp>
    </p:spTree>
    <p:extLst>
      <p:ext uri="{BB962C8B-B14F-4D97-AF65-F5344CB8AC3E}">
        <p14:creationId xmlns:p14="http://schemas.microsoft.com/office/powerpoint/2010/main" val="173878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a:t>
            </a:r>
          </a:p>
          <a:p>
            <a:endParaRPr lang="en-US"/>
          </a:p>
          <a:p>
            <a:r>
              <a:rPr lang="en-US"/>
              <a:t>Now, let’s focus on what’s new with Smart Cookies. Good news! There are no major changes to the volunteer experience in Smart Cookies. The way you place your initial order, select a delivery location, transfer cookies, select booths, use the Smart Booth Divider-you get the idea-it all will work the same this year. </a:t>
            </a:r>
          </a:p>
          <a:p>
            <a:endParaRPr lang="en-US"/>
          </a:p>
          <a:p>
            <a:r>
              <a:rPr lang="en-US"/>
              <a:t>Please welcome Anne with ABC Bakers who will go over the updates made to Smart Cookies.</a:t>
            </a:r>
          </a:p>
        </p:txBody>
      </p:sp>
      <p:sp>
        <p:nvSpPr>
          <p:cNvPr id="4" name="Slide Number Placeholder 3"/>
          <p:cNvSpPr>
            <a:spLocks noGrp="1"/>
          </p:cNvSpPr>
          <p:nvPr>
            <p:ph type="sldNum" sz="quarter" idx="5"/>
          </p:nvPr>
        </p:nvSpPr>
        <p:spPr/>
        <p:txBody>
          <a:bodyPr/>
          <a:lstStyle/>
          <a:p>
            <a:fld id="{531818CD-EDDE-3746-B3F9-A3C79B1F99DB}" type="slidenum">
              <a:rPr lang="en-US" smtClean="0"/>
              <a:t>20</a:t>
            </a:fld>
            <a:endParaRPr lang="en-US"/>
          </a:p>
        </p:txBody>
      </p:sp>
    </p:spTree>
    <p:extLst>
      <p:ext uri="{BB962C8B-B14F-4D97-AF65-F5344CB8AC3E}">
        <p14:creationId xmlns:p14="http://schemas.microsoft.com/office/powerpoint/2010/main" val="237795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Arial" panose="020B0604020202020204" pitchFamily="34" charset="0"/>
              </a:rPr>
              <a:t>Anne – Hello everyone! It’s great to connect with you all today to share the enhancements you’ll notice with Smart Cookies this season. </a:t>
            </a:r>
          </a:p>
          <a:p>
            <a:endParaRPr lang="en-US" sz="1800">
              <a:latin typeface="Calibri" panose="020F0502020204030204" pitchFamily="34" charset="0"/>
              <a:ea typeface="Calibri" panose="020F0502020204030204" pitchFamily="34" charset="0"/>
              <a:cs typeface="Arial" panose="020B0604020202020204" pitchFamily="34" charset="0"/>
            </a:endParaRPr>
          </a:p>
          <a:p>
            <a:r>
              <a:rPr lang="en-US" sz="1800">
                <a:latin typeface="Calibri" panose="020F0502020204030204" pitchFamily="34" charset="0"/>
                <a:ea typeface="Calibri" panose="020F0502020204030204" pitchFamily="34" charset="0"/>
                <a:cs typeface="Arial" panose="020B0604020202020204" pitchFamily="34" charset="0"/>
              </a:rPr>
              <a:t>The biggest change for Smart Cookies is the way sales information will transfer to Digital Cookie. The Digital Cookie Team heard your input about the frustrations that occurred when the updates were so very slow after cookies were transferred to girls in Smart Cookies. Now, Smart Cookies will be pulling data from Digital Cookie on a scheduled basis. This process should assist with updates in the system to be seen in minutes on the Girl Scout’s Digital Cookie dashboard, instead of hours or days. </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21</a:t>
            </a:fld>
            <a:endParaRPr lang="en-US"/>
          </a:p>
        </p:txBody>
      </p:sp>
    </p:spTree>
    <p:extLst>
      <p:ext uri="{BB962C8B-B14F-4D97-AF65-F5344CB8AC3E}">
        <p14:creationId xmlns:p14="http://schemas.microsoft.com/office/powerpoint/2010/main" val="349663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000000"/>
                </a:solidFill>
                <a:latin typeface="Calibri" panose="020F0502020204030204" pitchFamily="34" charset="0"/>
                <a:ea typeface="Times New Roman" panose="02020603050405020304" pitchFamily="18" charset="0"/>
              </a:rPr>
              <a:t>Anne –Another enhancement this season is ensuring we have the most up to date information for troops and Girl Scouts in Smart Cookies before we transfer the information into Digital Cookie. The River Valleys Team has added all Troops and Girl Scouts that were registered as of December 1 to Smart Cookies.  Before the send that information to Digital Cookie, we need your help to ensure the information is as accurate as possible.  </a:t>
            </a:r>
            <a:r>
              <a:rPr lang="en-US" sz="1800">
                <a:latin typeface="Calibri" panose="020F0502020204030204" pitchFamily="34" charset="0"/>
                <a:ea typeface="Times New Roman" panose="02020603050405020304" pitchFamily="18" charset="0"/>
              </a:rPr>
              <a:t>​</a:t>
            </a:r>
            <a:r>
              <a:rPr lang="en-US" sz="1800">
                <a:solidFill>
                  <a:srgbClr val="000000"/>
                </a:solidFill>
                <a:latin typeface="Calibri" panose="020F0502020204030204" pitchFamily="34" charset="0"/>
                <a:ea typeface="Times New Roman" panose="02020603050405020304" pitchFamily="18" charset="0"/>
              </a:rPr>
              <a:t>Here's how you can help:</a:t>
            </a:r>
            <a:r>
              <a:rPr lang="en-US" sz="1800">
                <a:latin typeface="Calibri" panose="020F0502020204030204" pitchFamily="34" charset="0"/>
                <a:ea typeface="Times New Roman" panose="02020603050405020304" pitchFamily="18" charset="0"/>
              </a:rPr>
              <a:t>​</a:t>
            </a:r>
            <a:endParaRPr lang="en-US" sz="1800">
              <a:latin typeface="Times New Roman" panose="02020603050405020304" pitchFamily="18" charset="0"/>
              <a:ea typeface="Times New Roman" panose="02020603050405020304" pitchFamily="18" charset="0"/>
            </a:endParaRPr>
          </a:p>
          <a:p>
            <a:pPr marL="341693" indent="-341693" fontAlgn="base">
              <a:buSzPts val="1000"/>
              <a:buFont typeface="Symbol" panose="05050102010706020507" pitchFamily="18" charset="2"/>
              <a:buChar char=""/>
              <a:tabLst>
                <a:tab pos="455590" algn="l"/>
              </a:tabLst>
            </a:pPr>
            <a:r>
              <a:rPr lang="en-US" sz="1800" b="1">
                <a:solidFill>
                  <a:srgbClr val="000000"/>
                </a:solidFill>
                <a:latin typeface="Calibri" panose="020F0502020204030204" pitchFamily="34" charset="0"/>
                <a:ea typeface="Times New Roman" panose="02020603050405020304" pitchFamily="18" charset="0"/>
              </a:rPr>
              <a:t>As a Community or Area Product Leader:</a:t>
            </a:r>
            <a:r>
              <a:rPr lang="en-US" sz="1800">
                <a:solidFill>
                  <a:srgbClr val="000000"/>
                </a:solidFill>
                <a:latin typeface="Calibri" panose="020F0502020204030204" pitchFamily="34" charset="0"/>
                <a:ea typeface="Times New Roman" panose="02020603050405020304" pitchFamily="18" charset="0"/>
              </a:rPr>
              <a:t> Review your list of troops against your Looker report by January 9. If all troops are there, no further action is needed. If any troop is missing or you have a troop listed that shouldn’t be in your Community, reach out to River Valleys to have the edits completed. </a:t>
            </a:r>
            <a:endParaRPr lang="en-US" sz="1800">
              <a:latin typeface="Calibri" panose="020F0502020204030204" pitchFamily="34" charset="0"/>
              <a:ea typeface="Times New Roman" panose="02020603050405020304" pitchFamily="18" charset="0"/>
            </a:endParaRPr>
          </a:p>
          <a:p>
            <a:pPr marL="341693" indent="-341693" fontAlgn="base">
              <a:buSzPts val="1000"/>
              <a:buFont typeface="Symbol" panose="05050102010706020507" pitchFamily="18" charset="2"/>
              <a:buChar char=""/>
              <a:tabLst>
                <a:tab pos="455590" algn="l"/>
              </a:tabLst>
            </a:pPr>
            <a:r>
              <a:rPr lang="en-US" sz="1800" b="1">
                <a:solidFill>
                  <a:srgbClr val="000000"/>
                </a:solidFill>
                <a:latin typeface="Calibri" panose="020F0502020204030204" pitchFamily="34" charset="0"/>
                <a:ea typeface="Times New Roman" panose="02020603050405020304" pitchFamily="18" charset="0"/>
              </a:rPr>
              <a:t>For Troop Volunteers:</a:t>
            </a:r>
            <a:r>
              <a:rPr lang="en-US" sz="1800">
                <a:solidFill>
                  <a:srgbClr val="000000"/>
                </a:solidFill>
                <a:latin typeface="Calibri" panose="020F0502020204030204" pitchFamily="34" charset="0"/>
                <a:ea typeface="Times New Roman" panose="02020603050405020304" pitchFamily="18" charset="0"/>
              </a:rPr>
              <a:t> We ask that they verify that all Girl Scouts are listed correctly in their troop, also by January 9. If any information is incorrect or missing, reach out to River Valleys to make any changes.</a:t>
            </a:r>
            <a:r>
              <a:rPr lang="en-US" sz="1800">
                <a:latin typeface="Calibri" panose="020F0502020204030204" pitchFamily="34" charset="0"/>
                <a:ea typeface="Times New Roman" panose="02020603050405020304" pitchFamily="18" charset="0"/>
              </a:rPr>
              <a:t>​ If everything is accurate, no further action is needed.</a:t>
            </a:r>
            <a:endParaRPr lang="en-US" sz="1800">
              <a:latin typeface="Times New Roman" panose="02020603050405020304" pitchFamily="18" charset="0"/>
              <a:ea typeface="Times New Roman" panose="02020603050405020304" pitchFamily="18" charset="0"/>
            </a:endParaRPr>
          </a:p>
          <a:p>
            <a:pPr fontAlgn="base">
              <a:buSzPts val="1000"/>
              <a:tabLst>
                <a:tab pos="455590" algn="l"/>
              </a:tabLst>
            </a:pPr>
            <a:r>
              <a:rPr lang="en-US" sz="1800">
                <a:latin typeface="Times New Roman" panose="02020603050405020304" pitchFamily="18" charset="0"/>
                <a:ea typeface="Times New Roman" panose="02020603050405020304" pitchFamily="18" charset="0"/>
              </a:rPr>
              <a:t>River Valleys will </a:t>
            </a:r>
            <a:r>
              <a:rPr lang="en-US" sz="1800">
                <a:solidFill>
                  <a:srgbClr val="000000"/>
                </a:solidFill>
                <a:latin typeface="Calibri" panose="020F0502020204030204" pitchFamily="34" charset="0"/>
                <a:ea typeface="Times New Roman" panose="02020603050405020304" pitchFamily="18" charset="0"/>
              </a:rPr>
              <a:t>continue to add and newly formed troops and newly registered Girl Scouts to Smart Cookies throughout the entire cookie season.</a:t>
            </a:r>
            <a:endParaRPr lang="en-US" sz="1800">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22</a:t>
            </a:fld>
            <a:endParaRPr lang="en-US"/>
          </a:p>
        </p:txBody>
      </p:sp>
    </p:spTree>
    <p:extLst>
      <p:ext uri="{BB962C8B-B14F-4D97-AF65-F5344CB8AC3E}">
        <p14:creationId xmlns:p14="http://schemas.microsoft.com/office/powerpoint/2010/main" val="371076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Tammy- We have a few items to cover as we begin our training:</a:t>
            </a:r>
          </a:p>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 </a:t>
            </a:r>
          </a:p>
          <a:p>
            <a:pPr marL="330521" indent="-330521">
              <a:lnSpc>
                <a:spcPct val="107000"/>
              </a:lnSpc>
              <a:buFont typeface="Arial" panose="020B0604020202020204" pitchFamily="34" charset="0"/>
              <a:buChar char="•"/>
            </a:pPr>
            <a:r>
              <a:rPr lang="en-US" sz="1800" kern="100">
                <a:latin typeface="Calibri" panose="020F0502020204030204" pitchFamily="34" charset="0"/>
                <a:ea typeface="Calibri" panose="020F0502020204030204" pitchFamily="34" charset="0"/>
                <a:cs typeface="Arial" panose="020B0604020202020204" pitchFamily="34" charset="0"/>
              </a:rPr>
              <a:t>If you haven’t already, please update your participant name to include your name and your preferred pronouns. Click on participants, find yourself, then choose More&gt;Change Name from the menu.</a:t>
            </a:r>
          </a:p>
          <a:p>
            <a:pPr marL="330521" indent="-330521">
              <a:lnSpc>
                <a:spcPct val="107000"/>
              </a:lnSpc>
              <a:buFont typeface="Arial" panose="020B0604020202020204" pitchFamily="34" charset="0"/>
              <a:buChar char="•"/>
            </a:pPr>
            <a:r>
              <a:rPr lang="en-US" sz="1800" kern="100">
                <a:latin typeface="Calibri" panose="020F0502020204030204" pitchFamily="34" charset="0"/>
                <a:ea typeface="Calibri" panose="020F0502020204030204" pitchFamily="34" charset="0"/>
                <a:cs typeface="Arial" panose="020B0604020202020204" pitchFamily="34" charset="0"/>
              </a:rPr>
              <a:t>Remain muted to eliminate background noise.</a:t>
            </a:r>
          </a:p>
          <a:p>
            <a:pPr marL="330521" indent="-330521">
              <a:lnSpc>
                <a:spcPct val="107000"/>
              </a:lnSpc>
              <a:buFont typeface="Arial" panose="020B0604020202020204" pitchFamily="34" charset="0"/>
              <a:buChar char="•"/>
            </a:pPr>
            <a:r>
              <a:rPr lang="en-US" sz="1800" kern="100">
                <a:latin typeface="Calibri" panose="020F0502020204030204" pitchFamily="34" charset="0"/>
                <a:ea typeface="Calibri" panose="020F0502020204030204" pitchFamily="34" charset="0"/>
                <a:cs typeface="Arial" panose="020B0604020202020204" pitchFamily="34" charset="0"/>
              </a:rPr>
              <a:t>We will mention a wealth of cookie resources available to you. Don’t worry, you don’t have to memorize them! We’ll have them available in one handy spot so you can easily click on a link to bring you to the resource.</a:t>
            </a:r>
          </a:p>
          <a:p>
            <a:pPr marL="330521" indent="-330521" defTabSz="881390">
              <a:lnSpc>
                <a:spcPct val="107000"/>
              </a:lnSpc>
              <a:buFont typeface="Arial" panose="020B0604020202020204" pitchFamily="34" charset="0"/>
              <a:buChar char="•"/>
              <a:defRPr/>
            </a:pPr>
            <a:r>
              <a:rPr lang="en-US" sz="1800" kern="100">
                <a:latin typeface="Calibri" panose="020F0502020204030204" pitchFamily="34" charset="0"/>
                <a:ea typeface="Calibri" panose="020F0502020204030204" pitchFamily="34" charset="0"/>
                <a:cs typeface="Arial" panose="020B0604020202020204" pitchFamily="34" charset="0"/>
              </a:rPr>
              <a:t>This session is being recorded and will be shared in gsLearn for those unable to attend one of our live sessions or if you’d like to review it later. </a:t>
            </a:r>
          </a:p>
          <a:p>
            <a:pPr>
              <a:lnSpc>
                <a:spcPct val="107000"/>
              </a:lnSpc>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US" sz="1800" kern="1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5</a:t>
            </a:fld>
            <a:endParaRPr lang="en-US"/>
          </a:p>
        </p:txBody>
      </p:sp>
    </p:spTree>
    <p:extLst>
      <p:ext uri="{BB962C8B-B14F-4D97-AF65-F5344CB8AC3E}">
        <p14:creationId xmlns:p14="http://schemas.microsoft.com/office/powerpoint/2010/main" val="4225504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Anne- When will you get access to Smart Cookies for the season? Registration emails will be sent the week of December 16. Even though River Valleys has made the change from Service Units to Communities, Smart Cookies will still feature the Service Unit terminology. All Community Product Leaders and Community Leaders will have Service Unit level access. Area volunteers will have access to all the Communities they help to support using District level access. ​​</a:t>
            </a: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For troops, two contacts are added: the troop cookie manager and troop leader. Troops can request to provide additional users with access to the system by contacting River Valleys staff. It would be terrific to have these additional troop users added in Smart Cookies before January 9, when they are transferred into Digital Cookie for the season. Don’t worry, if that date is missed, users will still be added, but they will not be added to Digital Cookie until the next day after Smart Cookies and Digital Cookie sync overnight.​​</a:t>
            </a:r>
          </a:p>
          <a:p>
            <a:pPr>
              <a:lnSpc>
                <a:spcPct val="107000"/>
              </a:lnSpc>
              <a:spcAft>
                <a:spcPts val="797"/>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r>
              <a:rPr lang="en-US" sz="1800">
                <a:latin typeface="Calibri" panose="020F0502020204030204" pitchFamily="34" charset="0"/>
                <a:ea typeface="Calibri" panose="020F0502020204030204" pitchFamily="34" charset="0"/>
                <a:cs typeface="Arial" panose="020B0604020202020204" pitchFamily="34" charset="0"/>
              </a:rPr>
              <a:t>Do you want access to the Smart Cookies training site for your troop training? No problem! We can provide you with a login and password. Just connect with the Product Program Team to request that access with a few days advanced notice.</a:t>
            </a:r>
            <a:endParaRPr lang="en-US">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23</a:t>
            </a:fld>
            <a:endParaRPr lang="en-US"/>
          </a:p>
        </p:txBody>
      </p:sp>
    </p:spTree>
    <p:extLst>
      <p:ext uri="{BB962C8B-B14F-4D97-AF65-F5344CB8AC3E}">
        <p14:creationId xmlns:p14="http://schemas.microsoft.com/office/powerpoint/2010/main" val="3207428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800">
                <a:latin typeface="Calibri" panose="020F0502020204030204" pitchFamily="34" charset="0"/>
                <a:ea typeface="Calibri" panose="020F0502020204030204" pitchFamily="34" charset="0"/>
                <a:cs typeface="Arial" panose="020B0604020202020204" pitchFamily="34" charset="0"/>
              </a:rPr>
              <a:t>Anne - Finally, if you or your troops need any additional Smart cookies support, it’s available for you! River Valleys staff is ready to help troubleshoot issues or provide reassurance when you need it. Here at ABC Bakers, we have a Smart Cookies Help Desk exclusively for cookie volunteers. You can reach them by email or by phone, 7 days a week from 8am-11pm. And you can access the Safety and Training tab in Smart Cookies with quick links to training videos right in the site. The training videos have been updated for this season too. On behalf of everyone at ABC Bakers, we thank you for your support of this vital program and we look forward to once again providing Girl Scouts River Valleys with the best tasting cookies for your customers.</a:t>
            </a:r>
          </a:p>
          <a:p>
            <a:endParaRPr lang="en-US" sz="1800">
              <a:latin typeface="Calibri" panose="020F0502020204030204" pitchFamily="34" charset="0"/>
              <a:ea typeface="Calibri" panose="020F0502020204030204" pitchFamily="34" charset="0"/>
              <a:cs typeface="Arial" panose="020B0604020202020204" pitchFamily="34" charset="0"/>
            </a:endParaRPr>
          </a:p>
          <a:p>
            <a:endParaRPr lang="en-US" sz="1800">
              <a:latin typeface="Calibri" panose="020F0502020204030204" pitchFamily="34" charset="0"/>
              <a:cs typeface="Arial" panose="020B0604020202020204" pitchFamily="34" charset="0"/>
            </a:endParaRPr>
          </a:p>
          <a:p>
            <a:r>
              <a:rPr lang="en-US" sz="1800">
                <a:latin typeface="Calibri" panose="020F0502020204030204" pitchFamily="34" charset="0"/>
                <a:cs typeface="Arial" panose="020B0604020202020204" pitchFamily="34" charset="0"/>
              </a:rPr>
              <a:t>And now I’ll turn it over to Rachel and Betsy to cover Digital Cookie.</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24</a:t>
            </a:fld>
            <a:endParaRPr lang="en-US"/>
          </a:p>
        </p:txBody>
      </p:sp>
    </p:spTree>
    <p:extLst>
      <p:ext uri="{BB962C8B-B14F-4D97-AF65-F5344CB8AC3E}">
        <p14:creationId xmlns:p14="http://schemas.microsoft.com/office/powerpoint/2010/main" val="2586148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Arial" panose="020B0604020202020204" pitchFamily="34" charset="0"/>
              </a:rPr>
              <a:t>Rachel -  Thanks Anne! Let’s move along on now to dig into the Digital Cookie updates for this upcoming season!</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25</a:t>
            </a:fld>
            <a:endParaRPr lang="en-US"/>
          </a:p>
        </p:txBody>
      </p:sp>
    </p:spTree>
    <p:extLst>
      <p:ext uri="{BB962C8B-B14F-4D97-AF65-F5344CB8AC3E}">
        <p14:creationId xmlns:p14="http://schemas.microsoft.com/office/powerpoint/2010/main" val="2475928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a:t>Rachel - </a:t>
            </a:r>
            <a:r>
              <a:rPr lang="en-US" sz="1800" kern="100">
                <a:latin typeface="Calibri" panose="020F0502020204030204" pitchFamily="34" charset="0"/>
                <a:ea typeface="Calibri" panose="020F0502020204030204" pitchFamily="34" charset="0"/>
                <a:cs typeface="Arial" panose="020B0604020202020204" pitchFamily="34" charset="0"/>
              </a:rPr>
              <a:t>Here’s an overview of the Digital Cookie updates. We’ll look further at each of these shortly.</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-we’ll review the access dates for Volunteers </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-take a look at an improved Customer Check-out Experience</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-review the updated features for Girl Scouts and Troops</a:t>
            </a:r>
          </a:p>
          <a:p>
            <a:r>
              <a:rPr lang="en-US" sz="1800">
                <a:latin typeface="Calibri" panose="020F0502020204030204" pitchFamily="34" charset="0"/>
                <a:ea typeface="Calibri" panose="020F0502020204030204" pitchFamily="34" charset="0"/>
                <a:cs typeface="Arial" panose="020B0604020202020204" pitchFamily="34" charset="0"/>
              </a:rPr>
              <a:t>-and introduce a new Resource to help families track their cookie inventory</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26</a:t>
            </a:fld>
            <a:endParaRPr lang="en-US"/>
          </a:p>
        </p:txBody>
      </p:sp>
    </p:spTree>
    <p:extLst>
      <p:ext uri="{BB962C8B-B14F-4D97-AF65-F5344CB8AC3E}">
        <p14:creationId xmlns:p14="http://schemas.microsoft.com/office/powerpoint/2010/main" val="99296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panose="020F0502020204030204" pitchFamily="34" charset="0"/>
                <a:cs typeface="Arial" panose="020B0604020202020204" pitchFamily="34" charset="0"/>
              </a:rPr>
              <a:t>Rachel</a:t>
            </a:r>
          </a:p>
          <a:p>
            <a:pPr>
              <a:lnSpc>
                <a:spcPct val="107000"/>
              </a:lnSpc>
              <a:spcAft>
                <a:spcPts val="815"/>
              </a:spcAft>
            </a:pPr>
            <a:r>
              <a:rPr lang="en-US" sz="1800" kern="100">
                <a:latin typeface="Calibri" panose="020F0502020204030204" pitchFamily="34" charset="0"/>
                <a:cs typeface="Arial" panose="020B0604020202020204" pitchFamily="34" charset="0"/>
              </a:rPr>
              <a:t>So when will you get access? Volunteers will receive access to DC on Jan. 24. If you’d like access to the Digital Cookie test site to use for your troop training, contact us for a login and password. Girl Scouts &amp; their families will receive access to DC via a registration email on Feb. 1</a:t>
            </a:r>
            <a:endParaRPr lang="en-US"/>
          </a:p>
        </p:txBody>
      </p:sp>
      <p:sp>
        <p:nvSpPr>
          <p:cNvPr id="4" name="Slide Number Placeholder 3"/>
          <p:cNvSpPr>
            <a:spLocks noGrp="1"/>
          </p:cNvSpPr>
          <p:nvPr>
            <p:ph type="sldNum" sz="quarter" idx="5"/>
          </p:nvPr>
        </p:nvSpPr>
        <p:spPr/>
        <p:txBody>
          <a:bodyPr/>
          <a:lstStyle/>
          <a:p>
            <a:fld id="{6CB9F2F6-198A-4C1D-AFBD-BBA1424FD900}" type="slidenum">
              <a:rPr lang="en-US" smtClean="0"/>
              <a:t>27</a:t>
            </a:fld>
            <a:endParaRPr lang="en-US"/>
          </a:p>
        </p:txBody>
      </p:sp>
    </p:spTree>
    <p:extLst>
      <p:ext uri="{BB962C8B-B14F-4D97-AF65-F5344CB8AC3E}">
        <p14:creationId xmlns:p14="http://schemas.microsoft.com/office/powerpoint/2010/main" val="4042739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Rachel </a:t>
            </a:r>
          </a:p>
          <a:p>
            <a:pPr>
              <a:lnSpc>
                <a:spcPct val="107000"/>
              </a:lnSpc>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Now, Let’s look at the Customer Experience in Digital Cookie…specifically the mobile app enhancements that customers (and girl scouts) will notice while they are checking out using the mobile app:</a:t>
            </a:r>
          </a:p>
          <a:p>
            <a:pPr>
              <a:lnSpc>
                <a:spcPct val="107000"/>
              </a:lnSpc>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-first, there’s an improved check out process for customers and volunteers, where they’re no longer required to fill in their name, email, or zip code for “give cookies to customers now” sales. More on what that means in a moment.</a:t>
            </a:r>
          </a:p>
          <a:p>
            <a:pPr>
              <a:lnSpc>
                <a:spcPct val="107000"/>
              </a:lnSpc>
            </a:pPr>
            <a:endParaRPr lang="en-US" sz="1800" kern="100">
              <a:latin typeface="Calibri" panose="020F0502020204030204" pitchFamily="34" charset="0"/>
              <a:cs typeface="Arial" panose="020B0604020202020204" pitchFamily="34" charset="0"/>
            </a:endParaRPr>
          </a:p>
          <a:p>
            <a:pPr defTabSz="931683">
              <a:lnSpc>
                <a:spcPct val="107000"/>
              </a:lnSpc>
              <a:defRPr/>
            </a:pPr>
            <a:r>
              <a:rPr lang="en-US" sz="1800" kern="100">
                <a:latin typeface="Calibri" panose="020F0502020204030204" pitchFamily="34" charset="0"/>
                <a:cs typeface="Arial" panose="020B0604020202020204" pitchFamily="34" charset="0"/>
              </a:rPr>
              <a:t>-</a:t>
            </a:r>
            <a:r>
              <a:rPr lang="en-US" sz="1800">
                <a:solidFill>
                  <a:srgbClr val="000000"/>
                </a:solidFill>
                <a:latin typeface="Calibri" panose="020F0502020204030204" pitchFamily="34" charset="0"/>
                <a:ea typeface="Calibri" panose="020F0502020204030204" pitchFamily="34" charset="0"/>
                <a:cs typeface="Arial" panose="020B0604020202020204" pitchFamily="34" charset="0"/>
              </a:rPr>
              <a:t>The Girl Scout login on the Mobile App has removed the differentiation between “Sold at booth” and “not sold at booth”. Instead, Girl Scouts when logged into their Girl Scout view will see “give cookies to customers now”. This will help to eliminate confusion when Girl Scouts are selling on their own, using their own inventory. When logged into the troop view of the mobile app, users will still see “sold at booth” vs. “not sold at booth”</a:t>
            </a:r>
          </a:p>
          <a:p>
            <a:pPr defTabSz="931683">
              <a:lnSpc>
                <a:spcPct val="107000"/>
              </a:lnSpc>
              <a:defRPr/>
            </a:pPr>
            <a:endParaRPr lang="en-US" sz="1800">
              <a:solidFill>
                <a:srgbClr val="000000"/>
              </a:solidFill>
              <a:latin typeface="Calibri" panose="020F0502020204030204" pitchFamily="34" charset="0"/>
              <a:cs typeface="Arial" panose="020B0604020202020204" pitchFamily="34" charset="0"/>
            </a:endParaRPr>
          </a:p>
          <a:p>
            <a:pPr defTabSz="931683">
              <a:lnSpc>
                <a:spcPct val="107000"/>
              </a:lnSpc>
              <a:defRPr/>
            </a:pPr>
            <a:r>
              <a:rPr lang="en-US" sz="1800">
                <a:solidFill>
                  <a:srgbClr val="000000"/>
                </a:solidFill>
                <a:latin typeface="Calibri" panose="020F0502020204030204" pitchFamily="34" charset="0"/>
                <a:cs typeface="Arial" panose="020B0604020202020204" pitchFamily="34" charset="0"/>
              </a:rPr>
              <a:t>-Lastly, all users should update the Digital Cookie Mobile app before Cookie Go Day, to ensure that when they login they will have full access to all these great enhancements</a:t>
            </a:r>
            <a:endParaRPr lang="en-US">
              <a:effectLst/>
            </a:endParaRPr>
          </a:p>
          <a:p>
            <a:pPr>
              <a:lnSpc>
                <a:spcPct val="107000"/>
              </a:lnSpc>
            </a:pPr>
            <a:endParaRPr lang="en-US"/>
          </a:p>
        </p:txBody>
      </p:sp>
      <p:sp>
        <p:nvSpPr>
          <p:cNvPr id="4" name="Slide Number Placeholder 3"/>
          <p:cNvSpPr>
            <a:spLocks noGrp="1"/>
          </p:cNvSpPr>
          <p:nvPr>
            <p:ph type="sldNum" sz="quarter" idx="5"/>
          </p:nvPr>
        </p:nvSpPr>
        <p:spPr/>
        <p:txBody>
          <a:bodyPr/>
          <a:lstStyle/>
          <a:p>
            <a:fld id="{6CB9F2F6-198A-4C1D-AFBD-BBA1424FD900}" type="slidenum">
              <a:rPr lang="en-US" smtClean="0"/>
              <a:t>28</a:t>
            </a:fld>
            <a:endParaRPr lang="en-US"/>
          </a:p>
        </p:txBody>
      </p:sp>
    </p:spTree>
    <p:extLst>
      <p:ext uri="{BB962C8B-B14F-4D97-AF65-F5344CB8AC3E}">
        <p14:creationId xmlns:p14="http://schemas.microsoft.com/office/powerpoint/2010/main" val="3000201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Rachel</a:t>
            </a:r>
          </a:p>
          <a:p>
            <a:pPr>
              <a:lnSpc>
                <a:spcPct val="107000"/>
              </a:lnSpc>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-Also, Venmo and PayPal are now going to be available for those “give cookies to customers now” on the digital cookie app</a:t>
            </a:r>
          </a:p>
          <a:p>
            <a:pPr>
              <a:lnSpc>
                <a:spcPct val="107000"/>
              </a:lnSpc>
              <a:spcAft>
                <a:spcPts val="797"/>
              </a:spcAft>
            </a:pPr>
            <a:endParaRPr lang="en-US" sz="1800" kern="100">
              <a:highlight>
                <a:srgbClr val="FFFF00"/>
              </a:highligh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797"/>
              </a:spcAft>
            </a:pPr>
            <a:r>
              <a:rPr lang="en-US" sz="1800" kern="100">
                <a:highlight>
                  <a:srgbClr val="FFFF00"/>
                </a:highlight>
                <a:latin typeface="Calibri" panose="020F0502020204030204" pitchFamily="34" charset="0"/>
                <a:ea typeface="Calibri" panose="020F0502020204030204" pitchFamily="34" charset="0"/>
                <a:cs typeface="Arial" panose="020B0604020202020204" pitchFamily="34" charset="0"/>
              </a:rPr>
              <a:t>When Venmo or PayPal is selected, a QR code will pop up on the screen for customers to scan with their own cellphone and complete payment. </a:t>
            </a:r>
            <a:r>
              <a:rPr lang="en-US" sz="1800" b="1" kern="100">
                <a:highlight>
                  <a:srgbClr val="FFFF00"/>
                </a:highlight>
                <a:latin typeface="Calibri" panose="020F0502020204030204" pitchFamily="34" charset="0"/>
                <a:ea typeface="Calibri" panose="020F0502020204030204" pitchFamily="34" charset="0"/>
                <a:cs typeface="Arial" panose="020B0604020202020204" pitchFamily="34" charset="0"/>
              </a:rPr>
              <a:t>Girl Scout/Caregivers do not need to give their cellphone to the customer. </a:t>
            </a:r>
            <a:r>
              <a:rPr lang="en-US" sz="1800" kern="100">
                <a:highlight>
                  <a:srgbClr val="FFFF00"/>
                </a:highlight>
                <a:latin typeface="Calibri" panose="020F0502020204030204" pitchFamily="34" charset="0"/>
                <a:ea typeface="Calibri" panose="020F0502020204030204" pitchFamily="34" charset="0"/>
                <a:cs typeface="Arial" panose="020B0604020202020204" pitchFamily="34" charset="0"/>
              </a:rPr>
              <a:t>Payment is initiated on the Girl Scouts cellphone but is ultimately completed on the customers cellphone. After the payment has fully processed, the Girl Scout/Caregivers mobile device will receive an order confirmation screen and a reminder to thank the customer for their order.</a:t>
            </a:r>
          </a:p>
          <a:p>
            <a:pPr>
              <a:lnSpc>
                <a:spcPct val="107000"/>
              </a:lnSpc>
              <a:spcAft>
                <a:spcPts val="797"/>
              </a:spcAft>
            </a:pPr>
            <a:endParaRPr lang="en-US" sz="1800" kern="100">
              <a:highlight>
                <a:srgbClr val="FFFF00"/>
              </a:highligh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797"/>
              </a:spcAft>
            </a:pPr>
            <a:r>
              <a:rPr lang="en-US" sz="1800" kern="100">
                <a:highlight>
                  <a:srgbClr val="FFFF00"/>
                </a:highlight>
                <a:latin typeface="Calibri" panose="020F0502020204030204" pitchFamily="34" charset="0"/>
                <a:ea typeface="Calibri" panose="020F0502020204030204" pitchFamily="34" charset="0"/>
                <a:cs typeface="Arial" panose="020B0604020202020204" pitchFamily="34" charset="0"/>
              </a:rPr>
              <a:t>Payments that are made through Venmo/PayPal go to River Valleys directly and</a:t>
            </a:r>
            <a:r>
              <a:rPr lang="en-US" sz="1800" b="1" kern="100">
                <a:highlight>
                  <a:srgbClr val="FFFF00"/>
                </a:highlight>
                <a:latin typeface="Calibri" panose="020F0502020204030204" pitchFamily="34" charset="0"/>
                <a:ea typeface="Calibri" panose="020F0502020204030204" pitchFamily="34" charset="0"/>
                <a:cs typeface="Arial" panose="020B0604020202020204" pitchFamily="34" charset="0"/>
              </a:rPr>
              <a:t> not </a:t>
            </a:r>
            <a:r>
              <a:rPr lang="en-US" sz="1800" kern="100">
                <a:highlight>
                  <a:srgbClr val="FFFF00"/>
                </a:highlight>
                <a:latin typeface="Calibri" panose="020F0502020204030204" pitchFamily="34" charset="0"/>
                <a:ea typeface="Calibri" panose="020F0502020204030204" pitchFamily="34" charset="0"/>
                <a:cs typeface="Arial" panose="020B0604020202020204" pitchFamily="34" charset="0"/>
              </a:rPr>
              <a:t>a troop or Girl Scout Venmo/PayPal account. Troops will see this credited in Smart Cookies. This is the same as a typical credit card payment made in Digital Cookie which comes directly to GSRV, and not into the troops bank account.</a:t>
            </a:r>
          </a:p>
          <a:p>
            <a:endParaRPr lang="en-US"/>
          </a:p>
        </p:txBody>
      </p:sp>
      <p:sp>
        <p:nvSpPr>
          <p:cNvPr id="4" name="Slide Number Placeholder 3"/>
          <p:cNvSpPr>
            <a:spLocks noGrp="1"/>
          </p:cNvSpPr>
          <p:nvPr>
            <p:ph type="sldNum" sz="quarter" idx="5"/>
          </p:nvPr>
        </p:nvSpPr>
        <p:spPr/>
        <p:txBody>
          <a:bodyPr/>
          <a:lstStyle/>
          <a:p>
            <a:fld id="{6CB9F2F6-198A-4C1D-AFBD-BBA1424FD900}" type="slidenum">
              <a:rPr lang="en-US" smtClean="0"/>
              <a:t>29</a:t>
            </a:fld>
            <a:endParaRPr lang="en-US"/>
          </a:p>
        </p:txBody>
      </p:sp>
    </p:spTree>
    <p:extLst>
      <p:ext uri="{BB962C8B-B14F-4D97-AF65-F5344CB8AC3E}">
        <p14:creationId xmlns:p14="http://schemas.microsoft.com/office/powerpoint/2010/main" val="3629270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Rachel</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Girl Scouts and Troops will have a more simplified experience as well! Here’s the most important information to know:</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The dashboard tab has several updates:</a:t>
            </a:r>
          </a:p>
          <a:p>
            <a:pPr marL="330521" indent="-330521">
              <a:buFont typeface="+mj-lt"/>
              <a:buAutoNum type="arabicPeriod"/>
            </a:pPr>
            <a:r>
              <a:rPr lang="en-US" sz="1800" kern="100">
                <a:latin typeface="Calibri" panose="020F0502020204030204" pitchFamily="34" charset="0"/>
                <a:ea typeface="Calibri" panose="020F0502020204030204" pitchFamily="34" charset="0"/>
                <a:cs typeface="Arial" panose="020B0604020202020204" pitchFamily="34" charset="0"/>
              </a:rPr>
              <a:t>-the progress bar on the dashboard is more simplified &amp; will update more frequently (woohoo!). We recognize that the progress bar can cause some confusion.</a:t>
            </a:r>
            <a:r>
              <a:rPr lang="en-US" sz="1700" b="1">
                <a:latin typeface="Cambria" panose="02040503050406030204" pitchFamily="18" charset="0"/>
                <a:ea typeface="MS Mincho" panose="02020609040205080304" pitchFamily="49" charset="-128"/>
                <a:cs typeface="Times New Roman" panose="02020603050405020304" pitchFamily="18" charset="0"/>
              </a:rPr>
              <a:t> </a:t>
            </a:r>
            <a:r>
              <a:rPr lang="en-US" sz="1700">
                <a:latin typeface="Cambria" panose="02040503050406030204" pitchFamily="18" charset="0"/>
                <a:ea typeface="MS Mincho" panose="02020609040205080304" pitchFamily="49" charset="-128"/>
                <a:cs typeface="Times New Roman" panose="02020603050405020304" pitchFamily="18" charset="0"/>
              </a:rPr>
              <a:t>Volunteers and Girl Scouts can see your Girl Scout’s progress toward her goal and see how many cookies the troop cookie volunteer has assigned to your Girl Scout. </a:t>
            </a:r>
            <a:endParaRPr lang="en-US" sz="1700">
              <a:latin typeface="Palatino Linotype" panose="02040502050505030304" pitchFamily="18" charset="0"/>
            </a:endParaRPr>
          </a:p>
          <a:p>
            <a:pPr marL="495782" lvl="1" indent="-165261">
              <a:buFont typeface="Arial" panose="020B0604020202020204" pitchFamily="34" charset="0"/>
              <a:buChar char="•"/>
            </a:pPr>
            <a:r>
              <a:rPr lang="en-US" sz="1700">
                <a:latin typeface="Palatino Linotype" panose="02040502050505030304" pitchFamily="18" charset="0"/>
              </a:rPr>
              <a:t>Donated and In hand orders appear right away.</a:t>
            </a:r>
          </a:p>
          <a:p>
            <a:pPr marL="495782" lvl="1" indent="-165261">
              <a:buFont typeface="Arial" panose="020B0604020202020204" pitchFamily="34" charset="0"/>
              <a:buChar char="•"/>
            </a:pPr>
            <a:r>
              <a:rPr lang="en-US" sz="1700">
                <a:latin typeface="Palatino Linotype" panose="02040502050505030304" pitchFamily="18" charset="0"/>
              </a:rPr>
              <a:t>Shipped orders appear in the graph when the order ships. This can take a few days, orders don’t ship on weekends and holidays.</a:t>
            </a:r>
          </a:p>
          <a:p>
            <a:pPr marL="495782" lvl="1" indent="-165261">
              <a:buFont typeface="Arial" panose="020B0604020202020204" pitchFamily="34" charset="0"/>
              <a:buChar char="•"/>
            </a:pPr>
            <a:r>
              <a:rPr lang="en-US" sz="1700">
                <a:latin typeface="Palatino Linotype" panose="02040502050505030304" pitchFamily="18" charset="0"/>
              </a:rPr>
              <a:t>In-person delivery orders appear when the order is approved</a:t>
            </a:r>
          </a:p>
          <a:p>
            <a:pPr marL="495782" lvl="1" indent="-165261">
              <a:buFont typeface="Arial" panose="020B0604020202020204" pitchFamily="34" charset="0"/>
              <a:buChar char="•"/>
            </a:pPr>
            <a:r>
              <a:rPr lang="en-US" sz="1700">
                <a:latin typeface="Palatino Linotype" panose="02040502050505030304" pitchFamily="18" charset="0"/>
              </a:rPr>
              <a:t>Girl Scouts can add offline sales under the site setup page so customers can see a true representation of her sales. </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-and all pending orders will also be more visible on the dashboard</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-overall, the digital cookie web view is improved for users no matter their device (Cell Phone, Tablet, Laptop, etc.)</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30</a:t>
            </a:fld>
            <a:endParaRPr lang="en-US"/>
          </a:p>
        </p:txBody>
      </p:sp>
    </p:spTree>
    <p:extLst>
      <p:ext uri="{BB962C8B-B14F-4D97-AF65-F5344CB8AC3E}">
        <p14:creationId xmlns:p14="http://schemas.microsoft.com/office/powerpoint/2010/main" val="2818074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Rachel</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Now let’s check out the girl scout and troop experience updates-</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 The My Cookies tab has changed to better reflect donated cookies. Previously, “Cookie Share”, this language is now renamed “Donate Cookies” for better clarity.</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The Booth Pick-up tab shows the existing booth reservations that a troop has secured in Smart Cookies. While used rarely, troops have the option to add pre-paid pick up for customers at booths using this tab. This pick up option replaces the troop virtual booth link from last year. If you utilize this option, you’ll use the Smart Booth Divider in Smart Cookies to credit packages sold to the Girl Scouts from the booth.</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31</a:t>
            </a:fld>
            <a:endParaRPr lang="en-US"/>
          </a:p>
        </p:txBody>
      </p:sp>
    </p:spTree>
    <p:extLst>
      <p:ext uri="{BB962C8B-B14F-4D97-AF65-F5344CB8AC3E}">
        <p14:creationId xmlns:p14="http://schemas.microsoft.com/office/powerpoint/2010/main" val="2736771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a:ea typeface="Calibri"/>
                <a:cs typeface="Calibri"/>
              </a:rPr>
              <a:t>Betsy (Thursday, Monday); </a:t>
            </a:r>
            <a:r>
              <a:rPr lang="en-US" sz="1800" kern="100" err="1">
                <a:latin typeface="Calibri"/>
                <a:ea typeface="Calibri"/>
                <a:cs typeface="Calibri"/>
              </a:rPr>
              <a:t>Meylani</a:t>
            </a:r>
            <a:r>
              <a:rPr lang="en-US" sz="1800" kern="100">
                <a:latin typeface="Calibri"/>
                <a:ea typeface="Calibri"/>
                <a:cs typeface="Calibri"/>
              </a:rPr>
              <a:t> (Saturday)</a:t>
            </a: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a:ea typeface="Calibri"/>
                <a:cs typeface="Calibri"/>
              </a:rPr>
              <a:t> </a:t>
            </a:r>
            <a:endParaRPr lang="en-US" sz="1800" kern="100">
              <a:latin typeface="Calibri" panose="020F0502020204030204" pitchFamily="34" charset="0"/>
              <a:ea typeface="Calibri" panose="020F0502020204030204" pitchFamily="34" charset="0"/>
              <a:cs typeface="Calibri"/>
            </a:endParaRPr>
          </a:p>
          <a:p>
            <a:r>
              <a:rPr lang="en-US" sz="3100"/>
              <a:t>Let’s talk about Donations and Digital Cookie (and Smart Cookies). For more details, you can refer to the Online Cookie Systems Guide or this PowerPoint later.</a:t>
            </a:r>
          </a:p>
          <a:p>
            <a:r>
              <a:rPr lang="en-US" sz="3100"/>
              <a:t>A common question we get is how to know if a donation counts towards a troop’s inventory (Tracked Cookie Share) or the council’s inventory (Virtual Cookie Share). Here’s a breakdown:</a:t>
            </a:r>
          </a:p>
          <a:p>
            <a:pPr>
              <a:buFont typeface="Arial" panose="020B0604020202020204" pitchFamily="34" charset="0"/>
              <a:buChar char="•"/>
            </a:pPr>
            <a:r>
              <a:rPr lang="en-US" sz="3100"/>
              <a:t>Most donation types can go to Tracked Cookie Share, which comes from the Troops cookie inventory.</a:t>
            </a:r>
          </a:p>
          <a:p>
            <a:pPr>
              <a:buFont typeface="Arial" panose="020B0604020202020204" pitchFamily="34" charset="0"/>
              <a:buChar char="•"/>
            </a:pPr>
            <a:r>
              <a:rPr lang="en-US" sz="3100"/>
              <a:t>ANY donation type can go towards virtual cookie share, which comes from council’s inventory at the end of the sale.</a:t>
            </a:r>
          </a:p>
          <a:p>
            <a:pPr>
              <a:buFont typeface="Arial" panose="020B0604020202020204" pitchFamily="34" charset="0"/>
              <a:buChar char="•"/>
            </a:pPr>
            <a:r>
              <a:rPr lang="en-US" sz="3100"/>
              <a:t>in both of these instances, the troop volunteer has action needed in smart cookies to identify if they want a donation to be tracked or virtual, see the managing cookie donations in smart cookies tip sheet (on cookie central and in this deck) to assist with this process.</a:t>
            </a:r>
          </a:p>
          <a:p>
            <a:pPr>
              <a:buFont typeface="Arial" panose="020B0604020202020204" pitchFamily="34" charset="0"/>
              <a:buChar char="•"/>
            </a:pPr>
            <a:r>
              <a:rPr lang="en-US" sz="3100"/>
              <a:t> However, be aware that there are 2 types of donations that can ONLY go to the virtual cookie share, or council inventory. These are donations that come from a </a:t>
            </a:r>
            <a:r>
              <a:rPr lang="en-US" sz="3100" b="1"/>
              <a:t>Digital Cookie Shipped-Only orders</a:t>
            </a:r>
            <a:r>
              <a:rPr lang="en-US" sz="3100"/>
              <a:t> and </a:t>
            </a:r>
            <a:r>
              <a:rPr lang="en-US" sz="3100" b="1"/>
              <a:t>booth pickup orders.</a:t>
            </a:r>
            <a:endParaRPr lang="en-US" sz="3100"/>
          </a:p>
          <a:p>
            <a:pPr>
              <a:buFont typeface="Arial" panose="020B0604020202020204" pitchFamily="34" charset="0"/>
              <a:buChar char="•"/>
            </a:pPr>
            <a:r>
              <a:rPr lang="en-US" sz="3100"/>
              <a:t>with </a:t>
            </a:r>
            <a:r>
              <a:rPr lang="en-US" sz="3100" b="1"/>
              <a:t>Digital Cookie Shipped-only orders</a:t>
            </a:r>
            <a:r>
              <a:rPr lang="en-US" sz="3100"/>
              <a:t>: Donations are automatically credited to the Girl Scout and show up in the </a:t>
            </a:r>
            <a:r>
              <a:rPr lang="en-US" sz="3100" b="1"/>
              <a:t>Virtual Cookie Share, no further action is needed by the troop volunteer</a:t>
            </a:r>
            <a:r>
              <a:rPr lang="en-US" sz="3100"/>
              <a:t>.</a:t>
            </a:r>
          </a:p>
          <a:p>
            <a:pPr>
              <a:buFont typeface="Arial" panose="020B0604020202020204" pitchFamily="34" charset="0"/>
              <a:buChar char="•"/>
            </a:pPr>
            <a:r>
              <a:rPr lang="en-US" sz="3100"/>
              <a:t>with </a:t>
            </a:r>
            <a:r>
              <a:rPr lang="en-US" sz="3100" b="1"/>
              <a:t>Booth pickup orders</a:t>
            </a:r>
            <a:r>
              <a:rPr lang="en-US" sz="3100"/>
              <a:t>: Donations are automatically credited to virtual cookie share and will appear in the </a:t>
            </a:r>
            <a:r>
              <a:rPr lang="en-US" sz="3100" b="1"/>
              <a:t>Virtual Booth Pending Distribution. Use the booth divider to credit Girl Scouts with these booth pick up sales.</a:t>
            </a:r>
            <a:r>
              <a:rPr lang="en-US" sz="3100"/>
              <a:t> Detailed instructions for this action are in the Online Cookie Systems Guide on Cookie Central.</a:t>
            </a:r>
          </a:p>
        </p:txBody>
      </p:sp>
      <p:sp>
        <p:nvSpPr>
          <p:cNvPr id="4" name="Slide Number Placeholder 3"/>
          <p:cNvSpPr>
            <a:spLocks noGrp="1"/>
          </p:cNvSpPr>
          <p:nvPr>
            <p:ph type="sldNum" sz="quarter" idx="5"/>
          </p:nvPr>
        </p:nvSpPr>
        <p:spPr/>
        <p:txBody>
          <a:bodyPr/>
          <a:lstStyle/>
          <a:p>
            <a:fld id="{531818CD-EDDE-3746-B3F9-A3C79B1F99DB}" type="slidenum">
              <a:rPr lang="en-US" smtClean="0"/>
              <a:t>32</a:t>
            </a:fld>
            <a:endParaRPr lang="en-US"/>
          </a:p>
        </p:txBody>
      </p:sp>
    </p:spTree>
    <p:extLst>
      <p:ext uri="{BB962C8B-B14F-4D97-AF65-F5344CB8AC3E}">
        <p14:creationId xmlns:p14="http://schemas.microsoft.com/office/powerpoint/2010/main" val="349289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Tammy-</a:t>
            </a:r>
          </a:p>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We know you are a curious group that has a lot of questions. You’ll notice we do not have the chat function, rather, we are using Zoom’s Q&amp;A feature instead. </a:t>
            </a:r>
          </a:p>
          <a:p>
            <a:pPr marL="341693" indent="-341693">
              <a:spcBef>
                <a:spcPts val="598"/>
              </a:spcBef>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Select the "Q&amp;A" button on the bottom, left-hand side, or in the "More" section depending on your device.</a:t>
            </a:r>
          </a:p>
          <a:p>
            <a:pPr marL="341693" indent="-341693">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You can view Open questions in the Open tab of the Q&amp;A pop-up, as well as the questions we’ve already answered or will be answered in the Answered tab.</a:t>
            </a:r>
          </a:p>
          <a:p>
            <a:pPr marL="341693" indent="-341693">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We’ll answer some questions live after the training, and also provide you with an FAQ document that will be emailed after all our sessions are complete</a:t>
            </a:r>
          </a:p>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sz="1800" kern="100">
                <a:latin typeface="Calibri" panose="020F0502020204030204" pitchFamily="34" charset="0"/>
                <a:ea typeface="Calibri" panose="020F0502020204030204" pitchFamily="34" charset="0"/>
                <a:cs typeface="Arial" panose="020B0604020202020204" pitchFamily="34" charset="0"/>
              </a:rPr>
              <a:t>My name is Tammy from the Product Program Team and I’m being joined by some terrific team members today, including Becky, Betsy, Daria, Jen, Meylani, and Rachel, and Anne from ABC Bakers who will all take part in our training today. And now, it’s my pleasure to introduce our Chief Engagement Officer, Susan Andersson. </a:t>
            </a:r>
          </a:p>
          <a:p>
            <a:pPr>
              <a:lnSpc>
                <a:spcPct val="107000"/>
              </a:lnSpc>
            </a:pPr>
            <a:endParaRPr lang="en-US" sz="1800" kern="1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6</a:t>
            </a:fld>
            <a:endParaRPr lang="en-US"/>
          </a:p>
        </p:txBody>
      </p:sp>
    </p:spTree>
    <p:extLst>
      <p:ext uri="{BB962C8B-B14F-4D97-AF65-F5344CB8AC3E}">
        <p14:creationId xmlns:p14="http://schemas.microsoft.com/office/powerpoint/2010/main" val="4030671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a:t>Betsy (Thursday, Monday); Meylani (Saturday)</a:t>
            </a:r>
          </a:p>
          <a:p>
            <a:pPr>
              <a:lnSpc>
                <a:spcPct val="107000"/>
              </a:lnSpc>
              <a:spcAft>
                <a:spcPts val="815"/>
              </a:spcAft>
            </a:pPr>
            <a:endParaRPr lang="en-US" sz="18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a:latin typeface="Calibri"/>
                <a:ea typeface="Calibri"/>
                <a:cs typeface="Calibri"/>
              </a:rPr>
              <a:t>So, you may now be wondering, how do I go back and find some of these donations? Let’s review where you can find </a:t>
            </a:r>
            <a:r>
              <a:rPr lang="en-US" sz="1800" kern="100">
                <a:latin typeface="Calibri"/>
                <a:ea typeface="Calibri"/>
                <a:cs typeface="Calibri"/>
              </a:rPr>
              <a:t>donations made using the Digital Cookie platform on both Digital Cookie and Smart Cookies. </a:t>
            </a:r>
            <a:r>
              <a:rPr lang="en-US" sz="1900"/>
              <a:t>Let’s watch together how we can view these donations on Smart Cookies and Digital Cookie. You can also view these instructions written out on another slide in this slide deck later on. </a:t>
            </a:r>
            <a:endParaRPr lang="en-US" sz="1800" kern="100">
              <a:latin typeface="Calibri"/>
              <a:ea typeface="Calibri"/>
              <a:cs typeface="Calibri"/>
            </a:endParaRPr>
          </a:p>
          <a:p>
            <a:pPr>
              <a:lnSpc>
                <a:spcPct val="107000"/>
              </a:lnSpc>
              <a:spcAft>
                <a:spcPts val="815"/>
              </a:spcAft>
            </a:pPr>
            <a:r>
              <a:rPr lang="en-US" sz="1800" kern="100">
                <a:latin typeface="Calibri"/>
                <a:ea typeface="Calibri"/>
                <a:cs typeface="Calibri"/>
              </a:rPr>
              <a:t> </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33</a:t>
            </a:fld>
            <a:endParaRPr lang="en-US"/>
          </a:p>
        </p:txBody>
      </p:sp>
    </p:spTree>
    <p:extLst>
      <p:ext uri="{BB962C8B-B14F-4D97-AF65-F5344CB8AC3E}">
        <p14:creationId xmlns:p14="http://schemas.microsoft.com/office/powerpoint/2010/main" val="384989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Betsy (Thursday, Monday); </a:t>
            </a:r>
            <a:r>
              <a:rPr lang="en-US" err="1"/>
              <a:t>Meylani</a:t>
            </a:r>
            <a:r>
              <a:rPr lang="en-US"/>
              <a:t> (Saturday) - </a:t>
            </a:r>
            <a:r>
              <a:rPr lang="en-US">
                <a:ea typeface="Calibri"/>
                <a:cs typeface="Calibri"/>
              </a:rPr>
              <a:t>Read script from slide 34, if audio for this video is not working during our trainings.</a:t>
            </a:r>
            <a:br>
              <a:rPr lang="en-US">
                <a:cs typeface="+mn-lt"/>
              </a:rPr>
            </a:br>
            <a:r>
              <a:rPr lang="en-US"/>
              <a:t> </a:t>
            </a:r>
          </a:p>
          <a:p>
            <a:r>
              <a:rPr lang="en-US"/>
              <a:t>(PLAY VIDEO)</a:t>
            </a:r>
          </a:p>
        </p:txBody>
      </p:sp>
      <p:sp>
        <p:nvSpPr>
          <p:cNvPr id="4" name="Slide Number Placeholder 3"/>
          <p:cNvSpPr>
            <a:spLocks noGrp="1"/>
          </p:cNvSpPr>
          <p:nvPr>
            <p:ph type="sldNum" sz="quarter" idx="5"/>
          </p:nvPr>
        </p:nvSpPr>
        <p:spPr/>
        <p:txBody>
          <a:bodyPr/>
          <a:lstStyle/>
          <a:p>
            <a:fld id="{531818CD-EDDE-3746-B3F9-A3C79B1F99DB}" type="slidenum">
              <a:rPr lang="en-US" smtClean="0"/>
              <a:t>34</a:t>
            </a:fld>
            <a:endParaRPr lang="en-US"/>
          </a:p>
        </p:txBody>
      </p:sp>
    </p:spTree>
    <p:extLst>
      <p:ext uri="{BB962C8B-B14F-4D97-AF65-F5344CB8AC3E}">
        <p14:creationId xmlns:p14="http://schemas.microsoft.com/office/powerpoint/2010/main" val="2762142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will be created into a video, hide this slide)</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Both the Troop, with the Troop Sales Link, and individual Girl Scouts can receive donations from their cookie customers in Digital Cookie.</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To view Girl Scout donation orders in Digital Cookie: pull up the All Order Data Report and filter for the following types of sales: Donation, in-person delivery w/donation, shipped w/donation, and cookies in hand w/ donation (from the give cookies to customer now sales).</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To view Troop Site donation orders in Digital Cookie: pull up the All Order Data Report, filter for the sale types mentioned before, and look specifically for sales that have the Troop Site # as the first name (rather than the name of a Girl Scout).</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You can also view these Girl Scout donations types in Smart Cookies, using the Girl Cookie Order Detail Summary Report. This includes; shipped sales, in-person delivery sales, and cookie in hand sales each of which include donations.</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Viewing donations made to the Troop Site is a little more complex in Smart Cookies: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-Find donations made with the troop ship only link by visiting the Orders tab and viewing troop ship orders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-Find donations made with the troop site link for in-person delivery by visiting the Booth tabs, My Reservations, and searching for the Virtual Delivery row</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-Last, to view donations made within a pre-paid pick-up booth order, open the Booth Credit Card Payment export in the Booth Credit Card Payments tab</a:t>
            </a:r>
          </a:p>
          <a:p>
            <a:endParaRPr lang="en-US"/>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35</a:t>
            </a:fld>
            <a:endParaRPr lang="en-US"/>
          </a:p>
        </p:txBody>
      </p:sp>
    </p:spTree>
    <p:extLst>
      <p:ext uri="{BB962C8B-B14F-4D97-AF65-F5344CB8AC3E}">
        <p14:creationId xmlns:p14="http://schemas.microsoft.com/office/powerpoint/2010/main" val="283948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83">
              <a:defRPr/>
            </a:pPr>
            <a:r>
              <a:rPr lang="en-US" sz="1800" kern="100" err="1">
                <a:latin typeface="Calibri" panose="020F0502020204030204" pitchFamily="34" charset="0"/>
                <a:ea typeface="Calibri" panose="020F0502020204030204" pitchFamily="34" charset="0"/>
                <a:cs typeface="Arial" panose="020B0604020202020204" pitchFamily="34" charset="0"/>
              </a:rPr>
              <a:t>Meylani</a:t>
            </a:r>
            <a:r>
              <a:rPr lang="en-US" sz="1800" kern="100">
                <a:latin typeface="Calibri" panose="020F0502020204030204" pitchFamily="34" charset="0"/>
                <a:ea typeface="Calibri" panose="020F0502020204030204" pitchFamily="34" charset="0"/>
                <a:cs typeface="Arial" panose="020B0604020202020204" pitchFamily="34" charset="0"/>
              </a:rPr>
              <a:t> – </a:t>
            </a:r>
          </a:p>
          <a:p>
            <a:pPr defTabSz="931683">
              <a:defRPr/>
            </a:pPr>
            <a:r>
              <a:rPr lang="en-US" sz="1800" kern="100">
                <a:latin typeface="Calibri" panose="020F0502020204030204" pitchFamily="34" charset="0"/>
                <a:ea typeface="Calibri" panose="020F0502020204030204" pitchFamily="34" charset="0"/>
                <a:cs typeface="Arial" panose="020B0604020202020204" pitchFamily="34" charset="0"/>
              </a:rPr>
              <a:t>Thanks for the donations help Betsy. Now, let’s talk about tracking cookie inventory. Based on feedback from last season, we’ve developed a resource to help families keep tabs on their Girl Scout’s cookies, donations, and cookie money. This is the My Cookie Inventory worksheet – which we recommend families use to help keep track of their inventory and their inventory needs for order card sales and online sales for local delivery. Plus, to track the donations collected and cash/checks turned into the troop. </a:t>
            </a:r>
            <a:r>
              <a:rPr lang="en-US" sz="1800" kern="100"/>
              <a:t>This worksheet is on the back of the printed Family Guide and a downloadable copy will be available on Cookie Central as well.</a:t>
            </a:r>
            <a:endParaRPr lang="en-US" sz="1800" kern="100">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36</a:t>
            </a:fld>
            <a:endParaRPr lang="en-US"/>
          </a:p>
        </p:txBody>
      </p:sp>
    </p:spTree>
    <p:extLst>
      <p:ext uri="{BB962C8B-B14F-4D97-AF65-F5344CB8AC3E}">
        <p14:creationId xmlns:p14="http://schemas.microsoft.com/office/powerpoint/2010/main" val="2579363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Meylani</a:t>
            </a:r>
            <a:r>
              <a:rPr lang="en-US"/>
              <a:t> –</a:t>
            </a:r>
          </a:p>
          <a:p>
            <a:endParaRPr lang="en-US"/>
          </a:p>
          <a:p>
            <a:r>
              <a:rPr lang="en-US">
                <a:ea typeface="Calibri" panose="020F0502020204030204"/>
                <a:cs typeface="Calibri" panose="020F0502020204030204"/>
              </a:rPr>
              <a:t>Now, let's chat about the type of sale that DOESN'T require any inventory tracking – shipped cookies! Troops and Girl scouts will be able to share links for shipped cookie sales again this season. To help make it a sweeter deal for those interested customers, </a:t>
            </a:r>
            <a:r>
              <a:rPr lang="en-US"/>
              <a:t>we will once again have a shipping promotion during the season. We are still working on the details and once it is finalized, we’ll share it in The Cookie Press. As a reminder, there is a minimum required order of 4 packages of cookies for all shipped cookie orders. Customers will receive email updates, including tracking information, to keep them informed until their order arrives. Make sure to share the promotion details with your troops so they can promote it with their families.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37</a:t>
            </a:fld>
            <a:endParaRPr lang="en-US"/>
          </a:p>
        </p:txBody>
      </p:sp>
    </p:spTree>
    <p:extLst>
      <p:ext uri="{BB962C8B-B14F-4D97-AF65-F5344CB8AC3E}">
        <p14:creationId xmlns:p14="http://schemas.microsoft.com/office/powerpoint/2010/main" val="657614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err="1">
                <a:latin typeface="Calibri" panose="020F0502020204030204" pitchFamily="34" charset="0"/>
                <a:ea typeface="Calibri" panose="020F0502020204030204" pitchFamily="34" charset="0"/>
                <a:cs typeface="Arial" panose="020B0604020202020204" pitchFamily="34" charset="0"/>
              </a:rPr>
              <a:t>Meylani</a:t>
            </a:r>
            <a:r>
              <a:rPr lang="en-US" sz="1800" kern="100">
                <a:latin typeface="Calibri" panose="020F0502020204030204" pitchFamily="34" charset="0"/>
                <a:ea typeface="Calibri" panose="020F0502020204030204" pitchFamily="34" charset="0"/>
                <a:cs typeface="Arial" panose="020B0604020202020204" pitchFamily="34" charset="0"/>
              </a:rPr>
              <a:t> – </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You can direct troops to Cookie Central to find resources to help their families navigate Digital Cookie, beginning with our Help Center. The Help Center features tip sheets and videos that covers topics such as mobile app payments, sharing their online cookie storefronts, turning on/off varieties, sending emails, approving orders, and more! We even have a comprehensive guide to download and print if needed.</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And new this year, Digital Cookie has created a </a:t>
            </a:r>
            <a:r>
              <a:rPr lang="en-US" sz="1800" b="1" kern="100">
                <a:latin typeface="Calibri" panose="020F0502020204030204" pitchFamily="34" charset="0"/>
                <a:ea typeface="Calibri" panose="020F0502020204030204" pitchFamily="34" charset="0"/>
                <a:cs typeface="Arial" panose="020B0604020202020204" pitchFamily="34" charset="0"/>
              </a:rPr>
              <a:t>help menu </a:t>
            </a:r>
            <a:r>
              <a:rPr lang="en-US" sz="1800" kern="100">
                <a:latin typeface="Calibri" panose="020F0502020204030204" pitchFamily="34" charset="0"/>
                <a:ea typeface="Calibri" panose="020F0502020204030204" pitchFamily="34" charset="0"/>
                <a:cs typeface="Arial" panose="020B0604020202020204" pitchFamily="34" charset="0"/>
              </a:rPr>
              <a:t>for desktop users, with a mobile version of this coming soon. Within the desktop site, select the question mark symbol on the top-right hand corner. Users can review this menu to find:</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-tasks to help them get started in Digital Cookie</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-Quick links to: a live chat, tip sheets, video tutorials, and more for Girl scouts, their caregivers, and Troop volunteers</a:t>
            </a: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6CB9F2F6-198A-4C1D-AFBD-BBA1424FD900}" type="slidenum">
              <a:rPr lang="en-US" smtClean="0"/>
              <a:t>38</a:t>
            </a:fld>
            <a:endParaRPr lang="en-US"/>
          </a:p>
        </p:txBody>
      </p:sp>
    </p:spTree>
    <p:extLst>
      <p:ext uri="{BB962C8B-B14F-4D97-AF65-F5344CB8AC3E}">
        <p14:creationId xmlns:p14="http://schemas.microsoft.com/office/powerpoint/2010/main" val="1597126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ea typeface="Calibri"/>
                <a:cs typeface="Calibri"/>
              </a:rPr>
              <a:t>Jen – </a:t>
            </a:r>
          </a:p>
          <a:p>
            <a:endParaRPr lang="en-US" sz="1800">
              <a:latin typeface="Calibri"/>
              <a:ea typeface="Calibri"/>
              <a:cs typeface="Calibri"/>
            </a:endParaRPr>
          </a:p>
          <a:p>
            <a:r>
              <a:rPr lang="en-US" sz="1800">
                <a:latin typeface="Calibri"/>
                <a:ea typeface="Calibri"/>
                <a:cs typeface="Calibri"/>
              </a:rPr>
              <a:t>Whether you are an experienced product leader, or someone who will be conducting your very first troop training, your role isn’t just about sharing information. It’s also about inspiring excitement, providing tools for success, and creating a support system for your entire Community. When troops are effectively trained, the smoother the entire Cookie Program runs for everyone. This is why we will spend some time today reviewing tips and resources to help you complete this important responsibility of your role as Community Product Leader.</a:t>
            </a:r>
          </a:p>
          <a:p>
            <a:pPr defTabSz="931683">
              <a:defRPr/>
            </a:pPr>
            <a:endParaRPr lang="en-US" kern="100">
              <a:latin typeface="Calibri" panose="020F0502020204030204" pitchFamily="34" charset="0"/>
              <a:ea typeface="Calibri" panose="020F0502020204030204" pitchFamily="34" charset="0"/>
              <a:cs typeface="Arial" panose="020B0604020202020204" pitchFamily="34" charset="0"/>
            </a:endParaRPr>
          </a:p>
          <a:p>
            <a:r>
              <a:rPr lang="en-US" kern="100">
                <a:latin typeface="Calibri"/>
                <a:ea typeface="Calibri"/>
                <a:cs typeface="Calibri"/>
              </a:rPr>
              <a:t>We are very fortunate to have a group of involved, creative, and talented volunteers who make up our Product Program Advisory Committee. They provide guidance and input from the volunteer perspective to our team throughout the year. Two members of the PPAC committee have recorded their top training tips to share with you today. </a:t>
            </a:r>
          </a:p>
          <a:p>
            <a:endParaRPr lang="en-US" kern="100">
              <a:latin typeface="Calibri" panose="020F0502020204030204" pitchFamily="34" charset="0"/>
              <a:ea typeface="Calibri" panose="020F0502020204030204" pitchFamily="34" charset="0"/>
              <a:cs typeface="Arial" panose="020B0604020202020204" pitchFamily="34" charset="0"/>
            </a:endParaRPr>
          </a:p>
          <a:p>
            <a:r>
              <a:rPr lang="en-US" kern="100">
                <a:latin typeface="Calibri"/>
                <a:ea typeface="Calibri"/>
                <a:cs typeface="Calibri"/>
              </a:rPr>
              <a:t>We’ll begin with </a:t>
            </a:r>
            <a:r>
              <a:rPr lang="en-US">
                <a:latin typeface="Girl Scout Text Book"/>
              </a:rPr>
              <a:t>Amy </a:t>
            </a:r>
            <a:r>
              <a:rPr lang="en-US" err="1">
                <a:latin typeface="Girl Scout Text Book"/>
              </a:rPr>
              <a:t>Kornis</a:t>
            </a:r>
            <a:r>
              <a:rPr lang="en-US">
                <a:latin typeface="Girl Scout Text Book"/>
              </a:rPr>
              <a:t>, Area and Community Leader, Troop Cookie Manager, and Troop Leader for Eden Prairie.</a:t>
            </a:r>
            <a:endParaRPr lang="en-US"/>
          </a:p>
          <a:p>
            <a:pPr defTabSz="931683">
              <a:defRPr/>
            </a:pPr>
            <a:endParaRPr lang="en-US" kern="100">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39</a:t>
            </a:fld>
            <a:endParaRPr lang="en-US"/>
          </a:p>
        </p:txBody>
      </p:sp>
    </p:spTree>
    <p:extLst>
      <p:ext uri="{BB962C8B-B14F-4D97-AF65-F5344CB8AC3E}">
        <p14:creationId xmlns:p14="http://schemas.microsoft.com/office/powerpoint/2010/main" val="777103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latin typeface="Girl Scout Display Light" panose="02020003000000000000" pitchFamily="18" charset="0"/>
              </a:rPr>
              <a:t>(PLAY VIDEO)</a:t>
            </a:r>
          </a:p>
          <a:p>
            <a:endParaRPr lang="en-US" sz="2000">
              <a:latin typeface="Girl Scout Display Light" panose="02020003000000000000" pitchFamily="18" charset="0"/>
            </a:endParaRPr>
          </a:p>
          <a:p>
            <a:pPr marL="341693" indent="-341693">
              <a:buFont typeface="+mj-lt"/>
              <a:buAutoNum type="arabicPeriod"/>
            </a:pPr>
            <a:r>
              <a:rPr lang="en-US" sz="2000">
                <a:latin typeface="Girl Scout Display Light" panose="02020003000000000000" pitchFamily="18" charset="0"/>
              </a:rPr>
              <a:t>Communication – Start Early!</a:t>
            </a:r>
          </a:p>
          <a:p>
            <a:pPr marL="797283" lvl="1" indent="-341693">
              <a:buFont typeface="Arial" panose="020B0604020202020204" pitchFamily="34" charset="0"/>
              <a:buChar char="•"/>
            </a:pPr>
            <a:r>
              <a:rPr lang="en-US" sz="2000">
                <a:latin typeface="Girl Scout Display Light" panose="02020003000000000000" pitchFamily="18" charset="0"/>
              </a:rPr>
              <a:t>Weekly communications via email, Facebook, or </a:t>
            </a:r>
            <a:r>
              <a:rPr lang="en-US" sz="2000" err="1">
                <a:latin typeface="Girl Scout Display Light" panose="02020003000000000000" pitchFamily="18" charset="0"/>
              </a:rPr>
              <a:t>Rallyhood</a:t>
            </a:r>
            <a:endParaRPr lang="en-US" sz="2000">
              <a:latin typeface="Girl Scout Display Light" panose="02020003000000000000" pitchFamily="18" charset="0"/>
            </a:endParaRPr>
          </a:p>
          <a:p>
            <a:pPr marL="797283" lvl="1" indent="-341693">
              <a:buFont typeface="Arial" panose="020B0604020202020204" pitchFamily="34" charset="0"/>
              <a:buChar char="•"/>
            </a:pPr>
            <a:r>
              <a:rPr lang="en-US" sz="2000">
                <a:latin typeface="Girl Scout Display Light" panose="02020003000000000000" pitchFamily="18" charset="0"/>
              </a:rPr>
              <a:t>Weekly Drop-in Zoom Meetings</a:t>
            </a:r>
          </a:p>
          <a:p>
            <a:pPr marL="341693" indent="-341693">
              <a:buFont typeface="+mj-lt"/>
              <a:buAutoNum type="arabicPeriod"/>
            </a:pPr>
            <a:r>
              <a:rPr lang="en-US" sz="2000">
                <a:latin typeface="Girl Scout Display Light" panose="02020003000000000000" pitchFamily="18" charset="0"/>
              </a:rPr>
              <a:t>Organization</a:t>
            </a:r>
          </a:p>
          <a:p>
            <a:pPr marL="797283" lvl="1" indent="-341693">
              <a:buFont typeface="Arial" panose="020B0604020202020204" pitchFamily="34" charset="0"/>
              <a:buChar char="•"/>
            </a:pPr>
            <a:r>
              <a:rPr lang="en-US" sz="2000">
                <a:latin typeface="Girl Scout Display Light" panose="02020003000000000000" pitchFamily="18" charset="0"/>
              </a:rPr>
              <a:t>Receipts, Receipts, Receipts!</a:t>
            </a:r>
          </a:p>
          <a:p>
            <a:pPr marL="797283" lvl="1" indent="-341693">
              <a:buFont typeface="Arial" panose="020B0604020202020204" pitchFamily="34" charset="0"/>
              <a:buChar char="•"/>
            </a:pPr>
            <a:r>
              <a:rPr lang="en-US" sz="2000">
                <a:latin typeface="Girl Scout Display Light" panose="02020003000000000000" pitchFamily="18" charset="0"/>
              </a:rPr>
              <a:t>Make sure to count every box and dollar exchanged </a:t>
            </a:r>
          </a:p>
          <a:p>
            <a:pPr marL="797283" lvl="1" indent="-341693">
              <a:buFont typeface="Arial" panose="020B0604020202020204" pitchFamily="34" charset="0"/>
              <a:buChar char="•"/>
            </a:pPr>
            <a:r>
              <a:rPr lang="en-US" sz="2000">
                <a:latin typeface="Girl Scout Display Light" panose="02020003000000000000" pitchFamily="18" charset="0"/>
              </a:rPr>
              <a:t>Stay up-to-date with transfers in Smart Cookies</a:t>
            </a:r>
          </a:p>
          <a:p>
            <a:pPr marL="797283" lvl="1" indent="-341693">
              <a:buFont typeface="Arial" panose="020B0604020202020204" pitchFamily="34" charset="0"/>
              <a:buChar char="•"/>
            </a:pPr>
            <a:r>
              <a:rPr lang="en-US" sz="2000">
                <a:latin typeface="Girl Scout Display Light" panose="02020003000000000000" pitchFamily="18" charset="0"/>
              </a:rPr>
              <a:t>Keep paper documents/spreadsheets</a:t>
            </a:r>
          </a:p>
          <a:p>
            <a:pPr marL="341693" indent="-341693">
              <a:buFont typeface="+mj-lt"/>
              <a:buAutoNum type="arabicPeriod"/>
            </a:pPr>
            <a:r>
              <a:rPr lang="en-US" sz="2000">
                <a:latin typeface="Girl Scout Display Light" panose="02020003000000000000" pitchFamily="18" charset="0"/>
              </a:rPr>
              <a:t>Set (and keep) Firm Boundaries</a:t>
            </a:r>
          </a:p>
          <a:p>
            <a:pPr marL="797283" lvl="1" indent="-341693">
              <a:buFont typeface="Arial" panose="020B0604020202020204" pitchFamily="34" charset="0"/>
              <a:buChar char="•"/>
            </a:pPr>
            <a:r>
              <a:rPr lang="en-US" sz="2000">
                <a:latin typeface="Girl Scout Display Light" panose="02020003000000000000" pitchFamily="18" charset="0"/>
              </a:rPr>
              <a:t>Make a cookie schedule and stick to it</a:t>
            </a:r>
          </a:p>
          <a:p>
            <a:pPr marL="797283" lvl="1" indent="-341693">
              <a:buFont typeface="Arial" panose="020B0604020202020204" pitchFamily="34" charset="0"/>
              <a:buChar char="•"/>
            </a:pPr>
            <a:r>
              <a:rPr lang="en-US" sz="2000">
                <a:latin typeface="Girl Scout Display Light" panose="02020003000000000000" pitchFamily="18" charset="0"/>
              </a:rPr>
              <a:t>Share your communication preferences</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40</a:t>
            </a:fld>
            <a:endParaRPr lang="en-US"/>
          </a:p>
        </p:txBody>
      </p:sp>
    </p:spTree>
    <p:extLst>
      <p:ext uri="{BB962C8B-B14F-4D97-AF65-F5344CB8AC3E}">
        <p14:creationId xmlns:p14="http://schemas.microsoft.com/office/powerpoint/2010/main" val="205871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Segoe UI"/>
                <a:cs typeface="Segoe UI"/>
              </a:rPr>
              <a:t>Jen</a:t>
            </a:r>
          </a:p>
          <a:p>
            <a:pPr algn="l" fontAlgn="base"/>
            <a:endParaRPr lang="en-US" b="0" i="0">
              <a:solidFill>
                <a:srgbClr val="000000"/>
              </a:solidFill>
              <a:effectLst/>
              <a:latin typeface="Segoe UI" panose="020B0502040204020203" pitchFamily="34" charset="0"/>
            </a:endParaRPr>
          </a:p>
          <a:p>
            <a:pPr algn="l" fontAlgn="base"/>
            <a:r>
              <a:rPr lang="en-US" b="0" i="0">
                <a:solidFill>
                  <a:srgbClr val="000000"/>
                </a:solidFill>
                <a:effectLst/>
                <a:latin typeface="Segoe UI"/>
                <a:cs typeface="Segoe UI"/>
              </a:rPr>
              <a:t>Thank you, Amy, now we’ll hear from Maran Bush, </a:t>
            </a:r>
            <a:r>
              <a:rPr lang="en-US">
                <a:latin typeface="Girl Scout Text Book"/>
              </a:rPr>
              <a:t>Community Leader, Community Product Leader, Community Treasurer, and Troop Cookie Manager for the Wayzata Community </a:t>
            </a:r>
          </a:p>
          <a:p>
            <a:pPr algn="l" fontAlgn="base"/>
            <a:endParaRPr lang="en-US">
              <a:latin typeface="Girl Scout Text Book"/>
            </a:endParaRPr>
          </a:p>
          <a:p>
            <a:pPr fontAlgn="base"/>
            <a:r>
              <a:rPr lang="en-US">
                <a:latin typeface="Girl Scout Text Book"/>
              </a:rPr>
              <a:t>(Skip ahead to PLAY VIDEO)</a:t>
            </a:r>
            <a:endParaRPr lang="en-US" b="0" i="0">
              <a:solidFill>
                <a:srgbClr val="000000"/>
              </a:solidFill>
              <a:effectLst/>
              <a:latin typeface="Segoe UI" panose="020B0502040204020203" pitchFamily="34" charset="0"/>
            </a:endParaRPr>
          </a:p>
          <a:p>
            <a:pPr algn="l" fontAlgn="base"/>
            <a:endParaRPr lang="en-US" b="0" i="0">
              <a:solidFill>
                <a:srgbClr val="000000"/>
              </a:solidFill>
              <a:effectLst/>
              <a:latin typeface="Segoe UI" panose="020B0502040204020203" pitchFamily="34" charset="0"/>
            </a:endParaRPr>
          </a:p>
          <a:p>
            <a:pPr algn="l" fontAlgn="base"/>
            <a:r>
              <a:rPr lang="en-US" b="0" i="0">
                <a:solidFill>
                  <a:srgbClr val="000000"/>
                </a:solidFill>
                <a:effectLst/>
                <a:latin typeface="Segoe UI"/>
                <a:cs typeface="Segoe UI"/>
              </a:rPr>
              <a:t>Tip 1: Lay the Groundwork - know your people</a:t>
            </a:r>
          </a:p>
          <a:p>
            <a:pPr algn="l" fontAlgn="base">
              <a:buFont typeface="Arial" panose="020B0604020202020204" pitchFamily="34" charset="0"/>
              <a:buChar char="•"/>
            </a:pPr>
            <a:r>
              <a:rPr lang="en-US" b="0" i="0">
                <a:solidFill>
                  <a:srgbClr val="000000"/>
                </a:solidFill>
                <a:effectLst/>
                <a:latin typeface="Segoe UI"/>
                <a:cs typeface="Segoe UI"/>
              </a:rPr>
              <a:t>Remind troop leaders to discuss cookie sales with their girls and find a troop cookie manager</a:t>
            </a:r>
          </a:p>
          <a:p>
            <a:pPr algn="l" fontAlgn="base">
              <a:buFont typeface="Arial" panose="020B0604020202020204" pitchFamily="34" charset="0"/>
              <a:buChar char="•"/>
            </a:pPr>
            <a:r>
              <a:rPr lang="en-US" b="0" i="0">
                <a:solidFill>
                  <a:srgbClr val="000000"/>
                </a:solidFill>
                <a:effectLst/>
                <a:latin typeface="Segoe UI"/>
                <a:cs typeface="Segoe UI"/>
              </a:rPr>
              <a:t>Collect information from your troop leaders for the sale (Google forms works great for this)</a:t>
            </a:r>
          </a:p>
          <a:p>
            <a:pPr marL="740000" lvl="1" indent="-284616" fontAlgn="base">
              <a:buFont typeface="Arial" panose="020B0604020202020204" pitchFamily="34" charset="0"/>
              <a:buChar char="•"/>
            </a:pPr>
            <a:r>
              <a:rPr lang="en-US" b="0" i="0">
                <a:solidFill>
                  <a:srgbClr val="000000"/>
                </a:solidFill>
                <a:effectLst/>
                <a:latin typeface="Segoe UI"/>
                <a:cs typeface="Segoe UI"/>
              </a:rPr>
              <a:t>Selling cookies? yes/no</a:t>
            </a:r>
          </a:p>
          <a:p>
            <a:pPr marL="740000" lvl="1" indent="-284616" fontAlgn="base">
              <a:buFont typeface="Arial" panose="020B0604020202020204" pitchFamily="34" charset="0"/>
              <a:buChar char="•"/>
            </a:pPr>
            <a:r>
              <a:rPr lang="en-US" b="0" i="0">
                <a:solidFill>
                  <a:srgbClr val="000000"/>
                </a:solidFill>
                <a:effectLst/>
                <a:latin typeface="Segoe UI"/>
                <a:cs typeface="Segoe UI"/>
              </a:rPr>
              <a:t>Who is the TCM? Name, phone, email</a:t>
            </a:r>
          </a:p>
          <a:p>
            <a:pPr marL="740000" lvl="1" indent="-284616" fontAlgn="base">
              <a:buFont typeface="Arial" panose="020B0604020202020204" pitchFamily="34" charset="0"/>
              <a:buChar char="•"/>
            </a:pPr>
            <a:r>
              <a:rPr lang="en-US" b="0" i="0">
                <a:solidFill>
                  <a:srgbClr val="000000"/>
                </a:solidFill>
                <a:effectLst/>
                <a:latin typeface="Segoe UI"/>
                <a:cs typeface="Segoe UI"/>
              </a:rPr>
              <a:t>backup contact info (troop leader, 2nd TCM)</a:t>
            </a:r>
          </a:p>
          <a:p>
            <a:pPr algn="l" fontAlgn="base"/>
            <a:r>
              <a:rPr lang="en-US" b="0" i="0">
                <a:solidFill>
                  <a:srgbClr val="000000"/>
                </a:solidFill>
                <a:effectLst/>
                <a:latin typeface="Segoe UI"/>
                <a:cs typeface="Segoe UI"/>
              </a:rPr>
              <a:t>Tip 2: Intentional Communication - methods and frequency</a:t>
            </a:r>
          </a:p>
          <a:p>
            <a:pPr lvl="1" algn="l" fontAlgn="base">
              <a:buFont typeface="Arial" panose="020B0604020202020204" pitchFamily="34" charset="0"/>
              <a:buChar char="•"/>
            </a:pPr>
            <a:r>
              <a:rPr lang="en-US" b="0" i="0">
                <a:solidFill>
                  <a:srgbClr val="000000"/>
                </a:solidFill>
                <a:effectLst/>
                <a:latin typeface="Segoe UI"/>
                <a:cs typeface="Segoe UI"/>
              </a:rPr>
              <a:t>How will you communicate with TCM's and troop leaders?</a:t>
            </a:r>
          </a:p>
          <a:p>
            <a:pPr marL="1195385" lvl="2" indent="-284616" fontAlgn="base">
              <a:buFont typeface="Arial" panose="020B0604020202020204" pitchFamily="34" charset="0"/>
              <a:buChar char="•"/>
            </a:pPr>
            <a:r>
              <a:rPr lang="en-US" b="0" i="0">
                <a:solidFill>
                  <a:srgbClr val="000000"/>
                </a:solidFill>
                <a:effectLst/>
                <a:latin typeface="Segoe UI"/>
                <a:cs typeface="Segoe UI"/>
              </a:rPr>
              <a:t>Email/Facebook/</a:t>
            </a:r>
            <a:r>
              <a:rPr lang="en-US" b="0" i="0" err="1">
                <a:solidFill>
                  <a:srgbClr val="000000"/>
                </a:solidFill>
                <a:effectLst/>
                <a:latin typeface="Segoe UI"/>
                <a:cs typeface="Segoe UI"/>
              </a:rPr>
              <a:t>Rallyhood</a:t>
            </a:r>
            <a:endParaRPr lang="en-US" b="0" i="0">
              <a:solidFill>
                <a:srgbClr val="000000"/>
              </a:solidFill>
              <a:effectLst/>
              <a:latin typeface="Segoe UI"/>
              <a:cs typeface="Segoe UI"/>
            </a:endParaRPr>
          </a:p>
          <a:p>
            <a:pPr algn="l" fontAlgn="base">
              <a:buFont typeface="Arial" panose="020B0604020202020204" pitchFamily="34" charset="0"/>
              <a:buChar char="•"/>
            </a:pPr>
            <a:r>
              <a:rPr lang="en-US" b="0" i="0">
                <a:solidFill>
                  <a:srgbClr val="000000"/>
                </a:solidFill>
                <a:effectLst/>
                <a:latin typeface="Segoe UI"/>
                <a:cs typeface="Segoe UI"/>
              </a:rPr>
              <a:t>Start a new thread weekly to keep it current. Need/give/swap cookies</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41</a:t>
            </a:fld>
            <a:endParaRPr lang="en-US"/>
          </a:p>
        </p:txBody>
      </p:sp>
    </p:spTree>
    <p:extLst>
      <p:ext uri="{BB962C8B-B14F-4D97-AF65-F5344CB8AC3E}">
        <p14:creationId xmlns:p14="http://schemas.microsoft.com/office/powerpoint/2010/main" val="1619381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Segoe UI" panose="020B0502040204020203" pitchFamily="34" charset="0"/>
              </a:rPr>
              <a:t>(PLAY VIDEO)</a:t>
            </a:r>
          </a:p>
          <a:p>
            <a:pPr algn="l" fontAlgn="base"/>
            <a:endParaRPr lang="en-US" b="0" i="0">
              <a:solidFill>
                <a:srgbClr val="000000"/>
              </a:solidFill>
              <a:effectLst/>
              <a:latin typeface="Segoe UI" panose="020B0502040204020203" pitchFamily="34" charset="0"/>
            </a:endParaRPr>
          </a:p>
          <a:p>
            <a:pPr algn="l" fontAlgn="base"/>
            <a:r>
              <a:rPr lang="en-US" b="0" i="0">
                <a:solidFill>
                  <a:srgbClr val="000000"/>
                </a:solidFill>
                <a:effectLst/>
                <a:latin typeface="Segoe UI" panose="020B0502040204020203" pitchFamily="34" charset="0"/>
              </a:rPr>
              <a:t>Tip 3: Training Resources - reviewing the basics</a:t>
            </a:r>
          </a:p>
          <a:p>
            <a:pPr algn="l" fontAlgn="base"/>
            <a:endParaRPr lang="en-US" b="0" i="0">
              <a:solidFill>
                <a:srgbClr val="000000"/>
              </a:solidFill>
              <a:effectLst/>
              <a:latin typeface="Segoe UI" panose="020B0502040204020203" pitchFamily="34" charset="0"/>
            </a:endParaRPr>
          </a:p>
          <a:p>
            <a:pPr lvl="1" algn="l" fontAlgn="base">
              <a:buFont typeface="Arial" panose="020B0604020202020204" pitchFamily="34" charset="0"/>
              <a:buChar char="•"/>
            </a:pPr>
            <a:r>
              <a:rPr lang="en-US" b="0" i="0">
                <a:solidFill>
                  <a:srgbClr val="000000"/>
                </a:solidFill>
                <a:effectLst/>
                <a:latin typeface="Segoe UI" panose="020B0502040204020203" pitchFamily="34" charset="0"/>
              </a:rPr>
              <a:t>Cookie Family Business meeting </a:t>
            </a:r>
            <a:r>
              <a:rPr lang="en-US" b="0" i="0" err="1">
                <a:solidFill>
                  <a:srgbClr val="000000"/>
                </a:solidFill>
                <a:effectLst/>
                <a:latin typeface="Segoe UI" panose="020B0502040204020203" pitchFamily="34" charset="0"/>
              </a:rPr>
              <a:t>powerpoint</a:t>
            </a:r>
            <a:r>
              <a:rPr lang="en-US" b="0" i="0">
                <a:solidFill>
                  <a:srgbClr val="000000"/>
                </a:solidFill>
                <a:effectLst/>
                <a:latin typeface="Segoe UI" panose="020B0502040204020203" pitchFamily="34" charset="0"/>
              </a:rPr>
              <a:t> has the minimum they and their families will need to know for a successful season</a:t>
            </a:r>
          </a:p>
          <a:p>
            <a:pPr lvl="1" algn="l" fontAlgn="base">
              <a:buFont typeface="Arial" panose="020B0604020202020204" pitchFamily="34" charset="0"/>
              <a:buChar char="•"/>
            </a:pPr>
            <a:r>
              <a:rPr lang="en-US" b="0" i="0">
                <a:solidFill>
                  <a:srgbClr val="000000"/>
                </a:solidFill>
                <a:effectLst/>
                <a:latin typeface="Segoe UI" panose="020B0502040204020203" pitchFamily="34" charset="0"/>
              </a:rPr>
              <a:t>May be helpful to have new cookie managers review this before they attend a training. </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42</a:t>
            </a:fld>
            <a:endParaRPr lang="en-US"/>
          </a:p>
        </p:txBody>
      </p:sp>
    </p:spTree>
    <p:extLst>
      <p:ext uri="{BB962C8B-B14F-4D97-AF65-F5344CB8AC3E}">
        <p14:creationId xmlns:p14="http://schemas.microsoft.com/office/powerpoint/2010/main" val="347167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additional message – 5 min</a:t>
            </a:r>
          </a:p>
        </p:txBody>
      </p:sp>
      <p:sp>
        <p:nvSpPr>
          <p:cNvPr id="4" name="Slide Number Placeholder 3"/>
          <p:cNvSpPr>
            <a:spLocks noGrp="1"/>
          </p:cNvSpPr>
          <p:nvPr>
            <p:ph type="sldNum" sz="quarter" idx="5"/>
          </p:nvPr>
        </p:nvSpPr>
        <p:spPr/>
        <p:txBody>
          <a:bodyPr/>
          <a:lstStyle/>
          <a:p>
            <a:fld id="{531818CD-EDDE-3746-B3F9-A3C79B1F99DB}" type="slidenum">
              <a:rPr lang="en-US" smtClean="0"/>
              <a:t>7</a:t>
            </a:fld>
            <a:endParaRPr lang="en-US"/>
          </a:p>
        </p:txBody>
      </p:sp>
    </p:spTree>
    <p:extLst>
      <p:ext uri="{BB962C8B-B14F-4D97-AF65-F5344CB8AC3E}">
        <p14:creationId xmlns:p14="http://schemas.microsoft.com/office/powerpoint/2010/main" val="1326898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Segoe UI" panose="020B0502040204020203" pitchFamily="34" charset="0"/>
              </a:rPr>
              <a:t>(PLAY VIDEO)</a:t>
            </a:r>
          </a:p>
          <a:p>
            <a:pPr algn="l" fontAlgn="base"/>
            <a:r>
              <a:rPr lang="en-US" b="0" i="0">
                <a:solidFill>
                  <a:srgbClr val="000000"/>
                </a:solidFill>
                <a:effectLst/>
                <a:latin typeface="Segoe UI" panose="020B0502040204020203" pitchFamily="34" charset="0"/>
              </a:rPr>
              <a:t>Tip 4: Staying Organized - document, document, document!</a:t>
            </a:r>
          </a:p>
          <a:p>
            <a:pPr algn="l" fontAlgn="base">
              <a:buFont typeface="Arial" panose="020B0604020202020204" pitchFamily="34" charset="0"/>
              <a:buChar char="•"/>
            </a:pPr>
            <a:endParaRPr lang="en-US" b="0" i="0">
              <a:solidFill>
                <a:srgbClr val="000000"/>
              </a:solidFill>
              <a:effectLst/>
              <a:latin typeface="Segoe UI" panose="020B0502040204020203" pitchFamily="34" charset="0"/>
            </a:endParaRPr>
          </a:p>
          <a:p>
            <a:pPr lvl="1" algn="l" fontAlgn="base">
              <a:buFont typeface="Arial" panose="020B0604020202020204" pitchFamily="34" charset="0"/>
              <a:buChar char="•"/>
            </a:pPr>
            <a:r>
              <a:rPr lang="en-US" b="0" i="0">
                <a:solidFill>
                  <a:srgbClr val="000000"/>
                </a:solidFill>
                <a:effectLst/>
                <a:latin typeface="Segoe UI" panose="020B0502040204020203" pitchFamily="34" charset="0"/>
              </a:rPr>
              <a:t>Receipts should always be given for cookies and money transactions</a:t>
            </a:r>
          </a:p>
          <a:p>
            <a:pPr lvl="1" algn="l" fontAlgn="base">
              <a:buFont typeface="Arial" panose="020B0604020202020204" pitchFamily="34" charset="0"/>
              <a:buChar char="•"/>
            </a:pPr>
            <a:r>
              <a:rPr lang="en-US" b="0" i="0">
                <a:solidFill>
                  <a:srgbClr val="000000"/>
                </a:solidFill>
                <a:effectLst/>
                <a:latin typeface="Segoe UI" panose="020B0502040204020203" pitchFamily="34" charset="0"/>
              </a:rPr>
              <a:t>Count cookie packages before and after cookie booths (not the tally marks)</a:t>
            </a:r>
          </a:p>
          <a:p>
            <a:pPr lvl="1" algn="l" fontAlgn="base">
              <a:buFont typeface="Arial" panose="020B0604020202020204" pitchFamily="34" charset="0"/>
              <a:buChar char="•"/>
            </a:pPr>
            <a:r>
              <a:rPr lang="en-US" b="0" i="0">
                <a:solidFill>
                  <a:srgbClr val="000000"/>
                </a:solidFill>
                <a:effectLst/>
                <a:latin typeface="Segoe UI" panose="020B0502040204020203" pitchFamily="34" charset="0"/>
              </a:rPr>
              <a:t>Keep good documentation. A spreadsheet can be helpful. </a:t>
            </a:r>
          </a:p>
          <a:p>
            <a:endParaRPr lang="en-US"/>
          </a:p>
          <a:p>
            <a:r>
              <a:rPr lang="en-US"/>
              <a:t>(AFTER VIDEO- Jen)</a:t>
            </a:r>
          </a:p>
          <a:p>
            <a:endParaRPr lang="en-US"/>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Thanks, Amy and Maran for your terrific advice! If you’d like to connect with members of the committee on training advice, reach out to us and we’d be happy to make that contact happen.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r>
              <a:rPr lang="en-US">
                <a:latin typeface="Calibri" panose="020F0502020204030204" pitchFamily="34" charset="0"/>
                <a:ea typeface="Calibri" panose="020F0502020204030204" pitchFamily="34" charset="0"/>
                <a:cs typeface="Arial" panose="020B0604020202020204" pitchFamily="34" charset="0"/>
              </a:rPr>
              <a:t>A few added training notes to keep in mind, the troop cookie supplies are arriving after the holidays, so it may be best to target early January to both hold the session and distribute the cookie supplies at the same time. For those of you who will be directing troops to complete the River Valleys online training, the training will be available in gsLearn by December 16.</a:t>
            </a:r>
            <a:endParaRPr lang="en-US"/>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43</a:t>
            </a:fld>
            <a:endParaRPr lang="en-US"/>
          </a:p>
        </p:txBody>
      </p:sp>
    </p:spTree>
    <p:extLst>
      <p:ext uri="{BB962C8B-B14F-4D97-AF65-F5344CB8AC3E}">
        <p14:creationId xmlns:p14="http://schemas.microsoft.com/office/powerpoint/2010/main" val="1201973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a:ea typeface="Calibri"/>
                <a:cs typeface="Calibri"/>
              </a:rPr>
              <a:t>Jen </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a:ea typeface="Calibri"/>
                <a:cs typeface="Calibri"/>
              </a:rPr>
              <a:t>Let's go over the essential topics for training your troops. Covering these essential topics at training will ensure everyone is equipped with consistent messaging from Amery to Zumbrota and all places in between. These topics include:</a:t>
            </a:r>
          </a:p>
          <a:p>
            <a:pPr marL="348884" indent="-348884">
              <a:spcBef>
                <a:spcPts val="612"/>
              </a:spcBef>
              <a:buFont typeface="Symbol" panose="05050102010706020507" pitchFamily="18" charset="2"/>
              <a:buChar char=""/>
            </a:pPr>
            <a:r>
              <a:rPr lang="en-US" sz="1800">
                <a:latin typeface="Articulate Light"/>
                <a:ea typeface="Calibri"/>
                <a:cs typeface="Arial" panose="020B0604020202020204" pitchFamily="34" charset="0"/>
              </a:rPr>
              <a:t>Highlighting the key program dates &amp; deadlines </a:t>
            </a:r>
          </a:p>
          <a:p>
            <a:pPr marL="348884" indent="-348884">
              <a:spcBef>
                <a:spcPts val="612"/>
              </a:spcBef>
              <a:buFont typeface="Symbol" panose="05050102010706020507" pitchFamily="18" charset="2"/>
              <a:buChar char=""/>
            </a:pPr>
            <a:r>
              <a:rPr lang="en-US" sz="3100"/>
              <a:t>Sharing resources, including print materials and Cookie Central. Encourage staying updated with our weekly Cookie Press emails for timely reminders.</a:t>
            </a:r>
            <a:endParaRPr lang="en-US" sz="3100">
              <a:ea typeface="Calibri"/>
              <a:cs typeface="Calibri"/>
            </a:endParaRPr>
          </a:p>
          <a:p>
            <a:pPr marL="348884" indent="-348884">
              <a:buFont typeface="Symbol" panose="05050102010706020507" pitchFamily="18" charset="2"/>
              <a:buChar char=""/>
            </a:pPr>
            <a:r>
              <a:rPr lang="en-US" sz="3100"/>
              <a:t>Provide details on cookie delivery types, cupboard assignments, and initial order placement.</a:t>
            </a:r>
            <a:endParaRPr lang="en-US" sz="3100">
              <a:ea typeface="Calibri"/>
              <a:cs typeface="Calibri"/>
            </a:endParaRPr>
          </a:p>
          <a:p>
            <a:pPr marL="348884" indent="-348884">
              <a:buFont typeface="Symbol" panose="05050102010706020507" pitchFamily="18" charset="2"/>
              <a:buChar char=""/>
            </a:pPr>
            <a:r>
              <a:rPr lang="en-US" sz="3100"/>
              <a:t>Review booth expectations, including how to interact with customers, handle conflicts, the importance of timely shift changes between troops, and following booth location policies.</a:t>
            </a:r>
            <a:r>
              <a:rPr lang="en-US" sz="1800">
                <a:latin typeface="Articulate Light"/>
                <a:ea typeface="Calibri"/>
                <a:cs typeface="Arial" panose="020B0604020202020204" pitchFamily="34" charset="0"/>
              </a:rPr>
              <a:t> Coaching Girl Scouts and families on booth expectations is important, as booths are the most public way people see Girl Scouts in the community. Share your pro tips to ensure both the booth location and troops have the best experience possible.</a:t>
            </a:r>
          </a:p>
          <a:p>
            <a:pPr marL="348884" indent="-348884">
              <a:spcBef>
                <a:spcPts val="612"/>
              </a:spcBef>
              <a:buFont typeface="Symbol" panose="05050102010706020507" pitchFamily="18" charset="2"/>
              <a:buChar char=""/>
            </a:pPr>
            <a:r>
              <a:rPr lang="en-US" sz="1800">
                <a:latin typeface="Articulate Light"/>
                <a:ea typeface="Calibri"/>
                <a:cs typeface="Arial" panose="020B0604020202020204" pitchFamily="34" charset="0"/>
              </a:rPr>
              <a:t>Cover the updated cookie proceeds and rewards.</a:t>
            </a:r>
          </a:p>
          <a:p>
            <a:pPr marL="348884" indent="-348884">
              <a:buFont typeface="Symbol" panose="05050102010706020507" pitchFamily="18" charset="2"/>
              <a:buChar char=""/>
            </a:pPr>
            <a:r>
              <a:rPr lang="en-US" sz="1800">
                <a:latin typeface="Articulate Light"/>
                <a:ea typeface="Calibri"/>
                <a:cs typeface="Arial" panose="020B0604020202020204" pitchFamily="34" charset="0"/>
              </a:rPr>
              <a:t>Discuss the Cookie Family Business Meeting and ways to involve Girl Scouts and families including goal setting, sharing tasks, staffing cookie booths, etc.</a:t>
            </a:r>
          </a:p>
          <a:p>
            <a:pPr marL="348884" indent="-348884">
              <a:buFont typeface="Symbol" panose="05050102010706020507" pitchFamily="18" charset="2"/>
              <a:buChar char=""/>
            </a:pPr>
            <a:endParaRPr lang="en-US" sz="1800">
              <a:latin typeface="Calibri" panose="020F0502020204030204" pitchFamily="34" charset="0"/>
              <a:ea typeface="Calibri" panose="020F0502020204030204" pitchFamily="34" charset="0"/>
              <a:cs typeface="Arial" panose="020B0604020202020204" pitchFamily="34" charset="0"/>
            </a:endParaRPr>
          </a:p>
          <a:p>
            <a:r>
              <a:rPr lang="en-US" sz="1800">
                <a:latin typeface="Calibri"/>
                <a:ea typeface="Calibri"/>
                <a:cs typeface="Calibri"/>
              </a:rPr>
              <a:t>And finally, cover any community specific information, such as your c</a:t>
            </a:r>
            <a:r>
              <a:rPr lang="en-US" sz="3100"/>
              <a:t>ookie rally date, inventory transfer opportunities, available resources, and your preferred contact methods.</a:t>
            </a:r>
            <a:endParaRPr lang="en-US" sz="1800">
              <a:latin typeface="Articulate Light"/>
              <a:ea typeface="Calibri" panose="020F0502020204030204" pitchFamily="34" charset="0"/>
              <a:cs typeface="Arial" panose="020B0604020202020204" pitchFamily="34" charset="0"/>
            </a:endParaRP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44</a:t>
            </a:fld>
            <a:endParaRPr lang="en-US"/>
          </a:p>
        </p:txBody>
      </p:sp>
    </p:spTree>
    <p:extLst>
      <p:ext uri="{BB962C8B-B14F-4D97-AF65-F5344CB8AC3E}">
        <p14:creationId xmlns:p14="http://schemas.microsoft.com/office/powerpoint/2010/main" val="3351439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Jen – </a:t>
            </a:r>
          </a:p>
          <a:p>
            <a:r>
              <a:rPr lang="en-US">
                <a:latin typeface="Calibri"/>
                <a:ea typeface="Calibri"/>
                <a:cs typeface="Calibri"/>
              </a:rPr>
              <a:t>However you train your troops, we have you covered with the tools and resources to get the job done. Our Troop Training Toolkit (available on Cookie Central) includes helpful tips on training. Plus, you’ll find editable and printable PowerPoint presentations. You can customize information to your Community or choose to use the presentations “as is.” You’ll find a copy of our presentation from today, a copy of our troop training presentations from our online training in gsLearn, and a detailed presentation on Digital Cookie. Don’t let your support end with training. Check in with troops ahead of sale deadlines with reminders and offers to support if they find themselves in need of guidance. </a:t>
            </a:r>
          </a:p>
        </p:txBody>
      </p:sp>
      <p:sp>
        <p:nvSpPr>
          <p:cNvPr id="4" name="Slide Number Placeholder 3"/>
          <p:cNvSpPr>
            <a:spLocks noGrp="1"/>
          </p:cNvSpPr>
          <p:nvPr>
            <p:ph type="sldNum" sz="quarter" idx="5"/>
          </p:nvPr>
        </p:nvSpPr>
        <p:spPr/>
        <p:txBody>
          <a:bodyPr/>
          <a:lstStyle/>
          <a:p>
            <a:fld id="{531818CD-EDDE-3746-B3F9-A3C79B1F99DB}" type="slidenum">
              <a:rPr lang="en-US" smtClean="0"/>
              <a:t>45</a:t>
            </a:fld>
            <a:endParaRPr lang="en-US"/>
          </a:p>
        </p:txBody>
      </p:sp>
    </p:spTree>
    <p:extLst>
      <p:ext uri="{BB962C8B-B14F-4D97-AF65-F5344CB8AC3E}">
        <p14:creationId xmlns:p14="http://schemas.microsoft.com/office/powerpoint/2010/main" val="2671633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Arial" panose="020B0604020202020204" pitchFamily="34" charset="0"/>
              </a:rPr>
              <a:t>Jen-</a:t>
            </a:r>
          </a:p>
          <a:p>
            <a:r>
              <a:rPr lang="en-US" sz="1800">
                <a:latin typeface="Calibri" panose="020F0502020204030204" pitchFamily="34" charset="0"/>
                <a:ea typeface="Calibri" panose="020F0502020204030204" pitchFamily="34" charset="0"/>
                <a:cs typeface="Arial" panose="020B0604020202020204" pitchFamily="34" charset="0"/>
              </a:rPr>
              <a:t>Your troops will likely have questions surrounding cookie finances during training and beyond. To help guide you on what to cover regarding finances during your troop training sessions, we’ll turn it over to Becky </a:t>
            </a:r>
            <a:r>
              <a:rPr lang="en-US" sz="1800" err="1">
                <a:latin typeface="Calibri" panose="020F0502020204030204" pitchFamily="34" charset="0"/>
                <a:ea typeface="Calibri" panose="020F0502020204030204" pitchFamily="34" charset="0"/>
                <a:cs typeface="Arial" panose="020B0604020202020204" pitchFamily="34" charset="0"/>
              </a:rPr>
              <a:t>Rettler</a:t>
            </a:r>
            <a:r>
              <a:rPr lang="en-US" sz="1800">
                <a:latin typeface="Calibri" panose="020F0502020204030204" pitchFamily="34" charset="0"/>
                <a:ea typeface="Calibri" panose="020F0502020204030204" pitchFamily="34" charset="0"/>
                <a:cs typeface="Arial" panose="020B0604020202020204" pitchFamily="34" charset="0"/>
              </a:rPr>
              <a:t>, our Troop Finance Specialist.</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46</a:t>
            </a:fld>
            <a:endParaRPr lang="en-US"/>
          </a:p>
        </p:txBody>
      </p:sp>
    </p:spTree>
    <p:extLst>
      <p:ext uri="{BB962C8B-B14F-4D97-AF65-F5344CB8AC3E}">
        <p14:creationId xmlns:p14="http://schemas.microsoft.com/office/powerpoint/2010/main" val="1452869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 – First topic to cover at your troop training is to remind CMs to verify the bank account number that was uploaded into SC is correct for their troop. If it is incorrect or missing, they will need to fix. For your new troops, show them where in SC that information is entered and remind them their account needs to be opened by 2/1. I will copy you on emails I send to troops who have not entered their bank numbers. </a:t>
            </a:r>
          </a:p>
          <a:p>
            <a:endParaRPr lang="en-US"/>
          </a:p>
          <a:p>
            <a:r>
              <a:rPr lang="en-US"/>
              <a:t>Next review the responsibility forms that is required for all participating TCM and families to complete. Provide CMs with your email address so you will receive a copy so you will know who has completed or not. A suggestion would be to have CMs complete their form at your training or tell them it is due by 2/1. Also go over the importance of setting their troop cookie return date ahead of family cookie meeting.</a:t>
            </a:r>
            <a:endParaRPr lang="en-US">
              <a:ea typeface="Calibri"/>
              <a:cs typeface="Calibri"/>
            </a:endParaRPr>
          </a:p>
          <a:p>
            <a:endParaRPr lang="en-US"/>
          </a:p>
          <a:p>
            <a:r>
              <a:rPr lang="en-US"/>
              <a:t>At the troop family cookie meeting CMs need to share with families the troop cookie return date, what that date means, and their email address. CMs need to know that by giving their email to families, the family can add that to their form and then the CM will receive a copy so they can track who has completed or not.</a:t>
            </a:r>
            <a:endParaRPr lang="en-US">
              <a:ea typeface="Calibri" panose="020F0502020204030204"/>
              <a:cs typeface="Calibri"/>
            </a:endParaRPr>
          </a:p>
          <a:p>
            <a:endParaRPr lang="en-US"/>
          </a:p>
          <a:p>
            <a:r>
              <a:rPr lang="en-US"/>
              <a:t>Lastly, CMs need to know that a GS should not get inventory, take online orders, or have cookies allocated to them until form has been received.</a:t>
            </a:r>
            <a:endParaRPr lang="en-US">
              <a:ea typeface="Calibri"/>
              <a:cs typeface="Calibri"/>
            </a:endParaRPr>
          </a:p>
          <a:p>
            <a:endParaRPr lang="en-US">
              <a:ea typeface="Calibri"/>
              <a:cs typeface="Calibri"/>
            </a:endParaRPr>
          </a:p>
          <a:p>
            <a:endParaRPr lang="en-US">
              <a:ea typeface="Calibri"/>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47</a:t>
            </a:fld>
            <a:endParaRPr lang="en-US"/>
          </a:p>
        </p:txBody>
      </p:sp>
    </p:spTree>
    <p:extLst>
      <p:ext uri="{BB962C8B-B14F-4D97-AF65-F5344CB8AC3E}">
        <p14:creationId xmlns:p14="http://schemas.microsoft.com/office/powerpoint/2010/main" val="119722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 – Next topic is to discuss the ways a customer can pay for their cookies. Along with using cash or checks, customers can pay with credit  card, Venmo, or PayPal through DC. All payments made via DC will be credited to the troop and GS in SC &amp; DC. </a:t>
            </a:r>
          </a:p>
          <a:p>
            <a:endParaRPr lang="en-US"/>
          </a:p>
          <a:p>
            <a:r>
              <a:rPr lang="en-US"/>
              <a:t>• In SC you can see all DC payments on both the girl and troop financial transactions tab or balance summary reports. Examples on bottom.</a:t>
            </a:r>
            <a:endParaRPr lang="en-US">
              <a:ea typeface="Calibri" panose="020F0502020204030204"/>
              <a:cs typeface="Calibri"/>
            </a:endParaRPr>
          </a:p>
          <a:p>
            <a:r>
              <a:rPr lang="en-US"/>
              <a:t>• DC payments can also be viewed on the orders tab on both the web view and mobile app for DC. Example on left.</a:t>
            </a:r>
            <a:endParaRPr lang="en-US">
              <a:ea typeface="Calibri" panose="020F0502020204030204"/>
              <a:cs typeface="Calibri"/>
            </a:endParaRPr>
          </a:p>
          <a:p>
            <a:r>
              <a:rPr lang="en-US"/>
              <a:t>• Please remind CMs to share with families that Venmo and PayPal customer payments can only be made through DC not personal accounts.</a:t>
            </a:r>
            <a:endParaRPr lang="en-US">
              <a:ea typeface="Calibri" panose="020F0502020204030204"/>
              <a:cs typeface="Calibri"/>
            </a:endParaRPr>
          </a:p>
          <a:p>
            <a:r>
              <a:rPr lang="en-US"/>
              <a:t>• Lastly, share with CMs to display the "payments accepted" flyer that can be found in the cookie booth kit to let customers know what forms of payments are being accepted for that troop.</a:t>
            </a:r>
            <a:endParaRPr lang="en-US">
              <a:ea typeface="Calibri" panose="020F0502020204030204"/>
              <a:cs typeface="Calibri"/>
            </a:endParaRPr>
          </a:p>
          <a:p>
            <a:endParaRPr lang="en-US">
              <a:ea typeface="Calibri" panose="020F0502020204030204"/>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48</a:t>
            </a:fld>
            <a:endParaRPr lang="en-US"/>
          </a:p>
        </p:txBody>
      </p:sp>
    </p:spTree>
    <p:extLst>
      <p:ext uri="{BB962C8B-B14F-4D97-AF65-F5344CB8AC3E}">
        <p14:creationId xmlns:p14="http://schemas.microsoft.com/office/powerpoint/2010/main" val="1543928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 - Next share that RV recommends troops to collect cash/checks from families and make deposits weekly. CMs should schedule a day of the week that money is to be turned in and record money received in SC under Finances tab – Girl Transactions.</a:t>
            </a:r>
          </a:p>
          <a:p>
            <a:endParaRPr lang="en-US">
              <a:ea typeface="Calibri"/>
              <a:cs typeface="Calibri"/>
            </a:endParaRPr>
          </a:p>
          <a:p>
            <a:r>
              <a:rPr lang="en-US"/>
              <a:t>Each year, I often get questions from new troops about when they’ll receive their cookie proceeds. Be sure to let them know that proceeds remain in their troop bank account. The only funds transferred out are those due to the council, which is the amount listed on their Troop Balance Summary Report. On Cookie Central, we have a great resource that outlines how cookie money works. Direct them to review this resource and connect with you if they have any questions.</a:t>
            </a:r>
            <a:endParaRPr lang="en-US">
              <a:ea typeface="Calibri"/>
              <a:cs typeface="Calibri"/>
            </a:endParaRPr>
          </a:p>
          <a:p>
            <a:endParaRPr lang="en-US"/>
          </a:p>
          <a:p>
            <a:r>
              <a:rPr lang="en-US"/>
              <a:t>Here I have an example from last cookie season. This troop sold 72 packages, which totaled $432. The troop gets a deposit credit for any ACH payments and Digital Cookie payments, which reduces the amount due to council at the end of the sale leaving troop with zero balance. The $64.80 proceeds stay in the troop account. The Online Cookie Systems Guide on Cookie Central features a breakdown of how to read the Troop Balance Summary Report.</a:t>
            </a:r>
            <a:endParaRPr lang="en-US">
              <a:ea typeface="Calibri"/>
              <a:cs typeface="Calibri"/>
            </a:endParaRPr>
          </a:p>
          <a:p>
            <a:r>
              <a:rPr lang="en-US">
                <a:ea typeface="Calibri"/>
                <a:cs typeface="Calibri"/>
              </a:rPr>
              <a:t> </a:t>
            </a:r>
            <a:endParaRPr lang="en-US"/>
          </a:p>
          <a:p>
            <a:r>
              <a:rPr lang="en-US"/>
              <a:t>Lastly on this slide, like Amy &amp; Maren mentioned in their videos document, document so make sure CMs know that receipts are required for all money and cookie packages exchanges with families. If troop has a family that does not turn in all their money, we need copies of receipts to prove they took possession of cookies.</a:t>
            </a:r>
            <a:endParaRPr lang="en-US">
              <a:ea typeface="Calibri"/>
              <a:cs typeface="Calibri"/>
            </a:endParaRPr>
          </a:p>
          <a:p>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49</a:t>
            </a:fld>
            <a:endParaRPr lang="en-US"/>
          </a:p>
        </p:txBody>
      </p:sp>
    </p:spTree>
    <p:extLst>
      <p:ext uri="{BB962C8B-B14F-4D97-AF65-F5344CB8AC3E}">
        <p14:creationId xmlns:p14="http://schemas.microsoft.com/office/powerpoint/2010/main" val="3822266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 – Make sure to review the dates and amounts for the council-initiated ACHs. ACH stands for automated clearing house which is an electronic transfer between banks.</a:t>
            </a:r>
          </a:p>
          <a:p>
            <a:endParaRPr lang="en-US"/>
          </a:p>
          <a:p>
            <a:r>
              <a:rPr lang="en-US"/>
              <a:t>First ACH will be on March 21 and will be for $1 x total packages received by troop as of March 14 minus DC payments. Some troops will not have an ACH done due to amount of DC payments.</a:t>
            </a:r>
            <a:endParaRPr lang="en-US">
              <a:ea typeface="Calibri"/>
              <a:cs typeface="Calibri"/>
            </a:endParaRPr>
          </a:p>
          <a:p>
            <a:endParaRPr lang="en-US"/>
          </a:p>
          <a:p>
            <a:r>
              <a:rPr lang="en-US"/>
              <a:t>Second ACH will be on May 2 and will be for the final remaining balance owed by troop in SC.</a:t>
            </a:r>
            <a:endParaRPr lang="en-US">
              <a:ea typeface="Calibri"/>
              <a:cs typeface="Calibri"/>
            </a:endParaRPr>
          </a:p>
          <a:p>
            <a:endParaRPr lang="en-US"/>
          </a:p>
          <a:p>
            <a:r>
              <a:rPr lang="en-US"/>
              <a:t>We have some troops that only participated in taking online orders or had more DC payment so they would be owed their troop proceeds and that refund ACH will be done April 25.</a:t>
            </a:r>
            <a:endParaRPr lang="en-US">
              <a:ea typeface="Calibri"/>
              <a:cs typeface="Calibri"/>
            </a:endParaRPr>
          </a:p>
          <a:p>
            <a:endParaRPr lang="en-US"/>
          </a:p>
          <a:p>
            <a:r>
              <a:rPr lang="en-US"/>
              <a:t>Let CM's know emails with ACH amounts will be sent to main contact in SC prior to each of the ACH dates.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50</a:t>
            </a:fld>
            <a:endParaRPr lang="en-US"/>
          </a:p>
        </p:txBody>
      </p:sp>
    </p:spTree>
    <p:extLst>
      <p:ext uri="{BB962C8B-B14F-4D97-AF65-F5344CB8AC3E}">
        <p14:creationId xmlns:p14="http://schemas.microsoft.com/office/powerpoint/2010/main" val="3702489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a:t>Becky – Just a couple more topics and this next one is important. Please make sure to review the FIIF so CMs know the different issues a form can be submitted, the deadlines, and what documentation is required. A couple of the forms have a due date of April 6 that affect the troops May 2 ACH that I want to highlight with you.</a:t>
            </a:r>
            <a:endParaRPr lang="en-US"/>
          </a:p>
          <a:p>
            <a:endParaRPr lang="en-US" kern="100"/>
          </a:p>
          <a:p>
            <a:r>
              <a:rPr lang="en-US" kern="100"/>
              <a:t>If a troop has excess unsold cookie inventory at the end of the program, let them know to submit an issue form to request an extension to continue to sell to family and friends. The troop is still financially responsible for these cookies. The May 2nd ACH will be adjusted so we will not withdraw money these unsold cookies. The troop with have a third ACH later for the unsold cookies. </a:t>
            </a:r>
            <a:endParaRPr lang="en-US">
              <a:ea typeface="Calibri" panose="020F0502020204030204"/>
              <a:cs typeface="Calibri" panose="020F0502020204030204"/>
            </a:endParaRPr>
          </a:p>
          <a:p>
            <a:endParaRPr lang="en-US" kern="100"/>
          </a:p>
          <a:p>
            <a:r>
              <a:rPr lang="en-US" kern="100"/>
              <a:t>If a family or CM that has not turned in all their money to the troop, an issue form should be submitted with required resp form and receipts because again we don't want to withdraw money from troop account that has not been turned in. By submitting this form the council takes over collection from family or CM from the troop.</a:t>
            </a:r>
            <a:endParaRPr lang="en-US">
              <a:ea typeface="Calibri"/>
              <a:cs typeface="Calibri"/>
            </a:endParaRPr>
          </a:p>
          <a:p>
            <a:endParaRPr lang="en-US" kern="100"/>
          </a:p>
          <a:p>
            <a:r>
              <a:rPr lang="en-US" kern="100"/>
              <a:t>These issues don’t affect the May 2 ACH, but I know troops are not submitting forms when they should be.</a:t>
            </a:r>
            <a:endParaRPr lang="en-US"/>
          </a:p>
          <a:p>
            <a:r>
              <a:rPr lang="en-US" kern="100"/>
              <a:t>If the troop account is charged a fee for a returned check, or cash deposit processing fee, they should be submitting issue form to get reimbursed. Last year we had just over 100 troops submit a form for either if these issues and I just want to make sure troops are not losing out on any of their hard-earned proceeds. Forms for these issues can be submitted when troops see the transactions on their account and can be submitted throughout the sale.</a:t>
            </a:r>
            <a:endParaRPr lang="en-US">
              <a:ea typeface="Calibri"/>
              <a:cs typeface="Calibri"/>
            </a:endParaRPr>
          </a:p>
          <a:p>
            <a:endParaRPr lang="en-US" kern="100"/>
          </a:p>
          <a:p>
            <a:r>
              <a:rPr lang="en-US" kern="100"/>
              <a:t>Lastly, if you have Juliette also known as Individual Girl Scouts in your Community, please connect with the Juliette Mentor and go over how they handle cookie money because they cannot have bank accounts but deposit their money into RV WF account using deposit slips encoded with their Juliette troop number. Let the mentor know that I will be mailing them prior to go day a letter, deposit slips, and proceed range and amounts info. </a:t>
            </a:r>
            <a:endParaRPr lang="en-US">
              <a:ea typeface="Calibri"/>
              <a:cs typeface="Calibri"/>
            </a:endParaRPr>
          </a:p>
          <a:p>
            <a:endParaRPr lang="en-US" kern="100"/>
          </a:p>
          <a:p>
            <a:r>
              <a:rPr lang="en-US" kern="100"/>
              <a:t>As always, if you or your troop  need assistance answering cookie finance questions, please don't hesitate to reach out to me. I am more than happy to assist you and them.  Thank you.</a:t>
            </a:r>
            <a:endParaRPr lang="en-US">
              <a:ea typeface="Calibri"/>
              <a:cs typeface="Calibri"/>
            </a:endParaRPr>
          </a:p>
          <a:p>
            <a:endParaRPr lang="en-US" kern="100">
              <a:latin typeface="Calibri"/>
              <a:ea typeface="Calibri"/>
              <a:cs typeface="Calibri"/>
            </a:endParaRPr>
          </a:p>
          <a:p>
            <a:r>
              <a:rPr lang="en-US" kern="100">
                <a:latin typeface="Calibri"/>
                <a:ea typeface="Calibri"/>
                <a:cs typeface="Calibri"/>
              </a:rPr>
              <a:t>(Rachel take over)</a:t>
            </a:r>
          </a:p>
          <a:p>
            <a:pPr>
              <a:lnSpc>
                <a:spcPct val="107000"/>
              </a:lnSpc>
              <a:spcAft>
                <a:spcPts val="815"/>
              </a:spcAft>
            </a:pPr>
            <a:endParaRPr lang="en-US" sz="1800" kern="100">
              <a:latin typeface="Calibri"/>
              <a:ea typeface="Calibri"/>
              <a:cs typeface="Calibri"/>
            </a:endParaRPr>
          </a:p>
          <a:p>
            <a:pPr>
              <a:lnSpc>
                <a:spcPct val="107000"/>
              </a:lnSpc>
              <a:spcAft>
                <a:spcPts val="815"/>
              </a:spcAft>
            </a:pPr>
            <a:r>
              <a:rPr lang="en-US" sz="1800" kern="100">
                <a:latin typeface="Calibri"/>
                <a:ea typeface="Calibri"/>
                <a:cs typeface="Calibri"/>
              </a:rPr>
              <a:t>Thanks Becky! We know the troops that connect with you always appreciate your expert support and guidance. </a:t>
            </a:r>
            <a:endParaRPr lang="en-US">
              <a:latin typeface="Calibri" panose="020F0502020204030204" pitchFamily="34" charset="0"/>
              <a:ea typeface="Calibri" panose="020F0502020204030204" pitchFamily="34" charset="0"/>
              <a:cs typeface="Calibri" panose="020F0502020204030204"/>
            </a:endParaRPr>
          </a:p>
          <a:p>
            <a:pPr>
              <a:lnSpc>
                <a:spcPct val="107000"/>
              </a:lnSpc>
              <a:spcAft>
                <a:spcPts val="815"/>
              </a:spcAft>
            </a:pPr>
            <a:r>
              <a:rPr lang="en-US" sz="1800" kern="100">
                <a:latin typeface="Calibri"/>
                <a:ea typeface="Calibri"/>
                <a:cs typeface="Calibri"/>
              </a:rPr>
              <a:t>Before we wrap up today, River Valleys CEO Marisa Williams is here to share a message of gratitude for all of our valued Community &amp; Area Cookie Volunteers:</a:t>
            </a:r>
          </a:p>
        </p:txBody>
      </p:sp>
      <p:sp>
        <p:nvSpPr>
          <p:cNvPr id="4" name="Slide Number Placeholder 3"/>
          <p:cNvSpPr>
            <a:spLocks noGrp="1"/>
          </p:cNvSpPr>
          <p:nvPr>
            <p:ph type="sldNum" sz="quarter" idx="5"/>
          </p:nvPr>
        </p:nvSpPr>
        <p:spPr/>
        <p:txBody>
          <a:bodyPr/>
          <a:lstStyle/>
          <a:p>
            <a:fld id="{531818CD-EDDE-3746-B3F9-A3C79B1F99DB}" type="slidenum">
              <a:rPr lang="en-US" smtClean="0"/>
              <a:t>51</a:t>
            </a:fld>
            <a:endParaRPr lang="en-US"/>
          </a:p>
        </p:txBody>
      </p:sp>
    </p:spTree>
    <p:extLst>
      <p:ext uri="{BB962C8B-B14F-4D97-AF65-F5344CB8AC3E}">
        <p14:creationId xmlns:p14="http://schemas.microsoft.com/office/powerpoint/2010/main" val="3177447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Wrap-Up and Introducing Q&amp;A: 3 min</a:t>
            </a:r>
          </a:p>
        </p:txBody>
      </p:sp>
      <p:sp>
        <p:nvSpPr>
          <p:cNvPr id="4" name="Slide Number Placeholder 3"/>
          <p:cNvSpPr>
            <a:spLocks noGrp="1"/>
          </p:cNvSpPr>
          <p:nvPr>
            <p:ph type="sldNum" sz="quarter" idx="5"/>
          </p:nvPr>
        </p:nvSpPr>
        <p:spPr/>
        <p:txBody>
          <a:bodyPr/>
          <a:lstStyle/>
          <a:p>
            <a:fld id="{531818CD-EDDE-3746-B3F9-A3C79B1F99DB}" type="slidenum">
              <a:rPr lang="en-US" smtClean="0"/>
              <a:t>52</a:t>
            </a:fld>
            <a:endParaRPr lang="en-US"/>
          </a:p>
        </p:txBody>
      </p:sp>
    </p:spTree>
    <p:extLst>
      <p:ext uri="{BB962C8B-B14F-4D97-AF65-F5344CB8AC3E}">
        <p14:creationId xmlns:p14="http://schemas.microsoft.com/office/powerpoint/2010/main" val="3502486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 </a:t>
            </a: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Based on volunteer feedback, today we will focus our time on the key program updates to equip you with what you need to know to support the troops in your Communities. For our Community Cookie volunteers that are new to your role, make sure to review our 477 Community &amp; Area Product Leader Foundations-Cookie Program course in </a:t>
            </a:r>
            <a:r>
              <a:rPr lang="en-US" sz="1800" kern="100" err="1">
                <a:latin typeface="Calibri" panose="020F0502020204030204" pitchFamily="34" charset="0"/>
                <a:ea typeface="Calibri" panose="020F0502020204030204" pitchFamily="34" charset="0"/>
                <a:cs typeface="Arial" panose="020B0604020202020204" pitchFamily="34" charset="0"/>
              </a:rPr>
              <a:t>gsLearn</a:t>
            </a:r>
            <a:r>
              <a:rPr lang="en-US" sz="1800" kern="100">
                <a:latin typeface="Calibri" panose="020F0502020204030204" pitchFamily="34" charset="0"/>
                <a:ea typeface="Calibri" panose="020F0502020204030204" pitchFamily="34" charset="0"/>
                <a:cs typeface="Arial" panose="020B0604020202020204" pitchFamily="34" charset="0"/>
              </a:rPr>
              <a:t> to review the basics of your role. The major elements of the Cookie Program aren’t changing, including the initial order, deliveries, cookie cupboards, booths, etc. Sharing this information should take just over an hour. During this time, we’ll review:</a:t>
            </a:r>
          </a:p>
          <a:p>
            <a:pPr marL="341693" indent="-341693">
              <a:spcBef>
                <a:spcPts val="598"/>
              </a:spcBef>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The 2025 Program Updates​</a:t>
            </a:r>
          </a:p>
          <a:p>
            <a:pPr marL="341693" indent="-341693">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Important Cookie Dates​</a:t>
            </a:r>
          </a:p>
          <a:p>
            <a:pPr marL="341693" indent="-341693">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Online cookie systems updates for volunteer for Smart Cookies &amp; Digital Cookie </a:t>
            </a:r>
          </a:p>
          <a:p>
            <a:pPr marL="341693" indent="-341693">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Guidance &amp; Resources for Troop Cookie Manager Training</a:t>
            </a:r>
          </a:p>
          <a:p>
            <a:pPr marL="341693" indent="-341693">
              <a:buFont typeface="Symbol" panose="05050102010706020507" pitchFamily="18" charset="2"/>
              <a:buChar char=""/>
            </a:pPr>
            <a:r>
              <a:rPr lang="en-US" sz="1800">
                <a:latin typeface="Articulate Light"/>
                <a:ea typeface="Calibri" panose="020F0502020204030204" pitchFamily="34" charset="0"/>
                <a:cs typeface="Arial" panose="020B0604020202020204" pitchFamily="34" charset="0"/>
              </a:rPr>
              <a:t>Cookie Finances​ for Troops</a:t>
            </a:r>
          </a:p>
          <a:p>
            <a:r>
              <a:rPr lang="en-US" sz="1800">
                <a:latin typeface="Calibri" panose="020F0502020204030204" pitchFamily="34" charset="0"/>
                <a:ea typeface="Calibri" panose="020F0502020204030204" pitchFamily="34" charset="0"/>
                <a:cs typeface="Arial" panose="020B0604020202020204" pitchFamily="34" charset="0"/>
              </a:rPr>
              <a:t>At the end of the training, we’ll wrap up with reminders and an optional Q&amp;A session with our team.</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8</a:t>
            </a:fld>
            <a:endParaRPr lang="en-US"/>
          </a:p>
        </p:txBody>
      </p:sp>
    </p:spTree>
    <p:extLst>
      <p:ext uri="{BB962C8B-B14F-4D97-AF65-F5344CB8AC3E}">
        <p14:creationId xmlns:p14="http://schemas.microsoft.com/office/powerpoint/2010/main" val="1453704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a:ea typeface="Calibri"/>
                <a:cs typeface="Calibri"/>
              </a:rPr>
              <a:t>Jen –</a:t>
            </a: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a:ea typeface="Calibri"/>
                <a:cs typeface="Calibri"/>
              </a:rPr>
              <a:t>Thank you, Marisa! Before we go, we have just a few reminders to pass along:</a:t>
            </a:r>
          </a:p>
          <a:p>
            <a:pPr>
              <a:lnSpc>
                <a:spcPct val="107000"/>
              </a:lnSpc>
              <a:spcAft>
                <a:spcPts val="815"/>
              </a:spcAft>
            </a:pP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As a thank you for participating in this training, Community Product Leaders will receive a </a:t>
            </a:r>
            <a:r>
              <a:rPr lang="en-US" sz="1800" kern="100" err="1">
                <a:latin typeface="Calibri"/>
                <a:ea typeface="Calibri"/>
                <a:cs typeface="Calibri"/>
              </a:rPr>
              <a:t>bogg</a:t>
            </a:r>
            <a:r>
              <a:rPr lang="en-US" sz="1800" kern="100">
                <a:latin typeface="Calibri"/>
                <a:ea typeface="Calibri"/>
                <a:cs typeface="Calibri"/>
              </a:rPr>
              <a:t>-inspired tote bag that is perfect for cookie season and beyond! To receive the tote, please complete the form which will be included in our post-training email. The deadline to fill out the form is by end of day December 20</a:t>
            </a:r>
            <a:r>
              <a:rPr lang="en-US" sz="1800" kern="100" baseline="30000">
                <a:latin typeface="Calibri"/>
                <a:ea typeface="Calibri"/>
                <a:cs typeface="Calibri"/>
              </a:rPr>
              <a:t>th</a:t>
            </a: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 </a:t>
            </a:r>
          </a:p>
          <a:p>
            <a:pPr>
              <a:lnSpc>
                <a:spcPct val="107000"/>
              </a:lnSpc>
              <a:spcAft>
                <a:spcPts val="815"/>
              </a:spcAft>
            </a:pPr>
            <a:r>
              <a:rPr lang="en-US" sz="1800" kern="100">
                <a:latin typeface="Calibri"/>
                <a:ea typeface="Calibri"/>
                <a:cs typeface="Calibri"/>
              </a:rPr>
              <a:t>And don’t forget that Cookie Central is your one-stop hub for all things cookies; print &amp; online resources, the online Cookie systems guides and help center for families, rewards information, and more! </a:t>
            </a:r>
          </a:p>
          <a:p>
            <a:pPr>
              <a:spcBef>
                <a:spcPts val="612"/>
              </a:spcBef>
              <a:spcAft>
                <a:spcPts val="612"/>
              </a:spcAft>
            </a:pPr>
            <a:r>
              <a:rPr lang="en-US" sz="1800">
                <a:latin typeface="Calibri"/>
                <a:ea typeface="Calibri"/>
                <a:cs typeface="Calibri"/>
              </a:rPr>
              <a:t>Last, all of us at Girl Scouts River Valleys are here to support you. Don’t hesitate to reach out when you need reassurance, guidance, and encouragement - we are truly all in this together and all for our Girl Scouts!</a:t>
            </a:r>
            <a:r>
              <a:rPr lang="en-US">
                <a:effectLst/>
              </a:rPr>
              <a:t> </a:t>
            </a:r>
            <a:r>
              <a:rPr lang="en-US" sz="1800">
                <a:latin typeface="Articulate Light"/>
                <a:ea typeface="Calibri"/>
                <a:cs typeface="Arial" panose="020B0604020202020204" pitchFamily="34" charset="0"/>
              </a:rPr>
              <a:t> </a:t>
            </a:r>
          </a:p>
          <a:p>
            <a:pPr>
              <a:spcBef>
                <a:spcPts val="612"/>
              </a:spcBef>
              <a:spcAft>
                <a:spcPts val="612"/>
              </a:spcAft>
            </a:pPr>
            <a:endParaRPr lang="en-US" sz="1800">
              <a:latin typeface="Articulate Light"/>
              <a:cs typeface="Arial" panose="020B0604020202020204" pitchFamily="34" charset="0"/>
            </a:endParaRPr>
          </a:p>
          <a:p>
            <a:pPr>
              <a:spcBef>
                <a:spcPts val="612"/>
              </a:spcBef>
              <a:spcAft>
                <a:spcPts val="612"/>
              </a:spcAft>
            </a:pPr>
            <a:r>
              <a:rPr lang="en-US" sz="1800">
                <a:latin typeface="Articulate Light"/>
                <a:cs typeface="Arial" panose="020B0604020202020204" pitchFamily="34" charset="0"/>
              </a:rPr>
              <a:t>(LINK FORM IN Q&amp;A)</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53</a:t>
            </a:fld>
            <a:endParaRPr lang="en-US"/>
          </a:p>
        </p:txBody>
      </p:sp>
    </p:spTree>
    <p:extLst>
      <p:ext uri="{BB962C8B-B14F-4D97-AF65-F5344CB8AC3E}">
        <p14:creationId xmlns:p14="http://schemas.microsoft.com/office/powerpoint/2010/main" val="3230632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 as we’ve mentioned at the beginning of this training, every resource we have talked about today can be found on the following slides. We’ll post this training, with the editable PowerPoint, on Cookie Central by December 13. We hope these slides will help you to quickly and easily access the resources you need.</a:t>
            </a:r>
          </a:p>
        </p:txBody>
      </p:sp>
      <p:sp>
        <p:nvSpPr>
          <p:cNvPr id="4" name="Slide Number Placeholder 3"/>
          <p:cNvSpPr>
            <a:spLocks noGrp="1"/>
          </p:cNvSpPr>
          <p:nvPr>
            <p:ph type="sldNum" sz="quarter" idx="5"/>
          </p:nvPr>
        </p:nvSpPr>
        <p:spPr/>
        <p:txBody>
          <a:bodyPr/>
          <a:lstStyle/>
          <a:p>
            <a:fld id="{531818CD-EDDE-3746-B3F9-A3C79B1F99DB}" type="slidenum">
              <a:rPr lang="en-US" smtClean="0"/>
              <a:t>54</a:t>
            </a:fld>
            <a:endParaRPr lang="en-US"/>
          </a:p>
        </p:txBody>
      </p:sp>
    </p:spTree>
    <p:extLst>
      <p:ext uri="{BB962C8B-B14F-4D97-AF65-F5344CB8AC3E}">
        <p14:creationId xmlns:p14="http://schemas.microsoft.com/office/powerpoint/2010/main" val="1134331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55</a:t>
            </a:fld>
            <a:endParaRPr lang="en-US"/>
          </a:p>
        </p:txBody>
      </p:sp>
    </p:spTree>
    <p:extLst>
      <p:ext uri="{BB962C8B-B14F-4D97-AF65-F5344CB8AC3E}">
        <p14:creationId xmlns:p14="http://schemas.microsoft.com/office/powerpoint/2010/main" val="3136642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56</a:t>
            </a:fld>
            <a:endParaRPr lang="en-US"/>
          </a:p>
        </p:txBody>
      </p:sp>
    </p:spTree>
    <p:extLst>
      <p:ext uri="{BB962C8B-B14F-4D97-AF65-F5344CB8AC3E}">
        <p14:creationId xmlns:p14="http://schemas.microsoft.com/office/powerpoint/2010/main" val="1591309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57</a:t>
            </a:fld>
            <a:endParaRPr lang="en-US"/>
          </a:p>
        </p:txBody>
      </p:sp>
    </p:spTree>
    <p:extLst>
      <p:ext uri="{BB962C8B-B14F-4D97-AF65-F5344CB8AC3E}">
        <p14:creationId xmlns:p14="http://schemas.microsoft.com/office/powerpoint/2010/main" val="3910434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58</a:t>
            </a:fld>
            <a:endParaRPr lang="en-US"/>
          </a:p>
        </p:txBody>
      </p:sp>
    </p:spTree>
    <p:extLst>
      <p:ext uri="{BB962C8B-B14F-4D97-AF65-F5344CB8AC3E}">
        <p14:creationId xmlns:p14="http://schemas.microsoft.com/office/powerpoint/2010/main" val="4139090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a:t>
            </a:r>
          </a:p>
        </p:txBody>
      </p:sp>
      <p:sp>
        <p:nvSpPr>
          <p:cNvPr id="4" name="Slide Number Placeholder 3"/>
          <p:cNvSpPr>
            <a:spLocks noGrp="1"/>
          </p:cNvSpPr>
          <p:nvPr>
            <p:ph type="sldNum" sz="quarter" idx="5"/>
          </p:nvPr>
        </p:nvSpPr>
        <p:spPr/>
        <p:txBody>
          <a:bodyPr/>
          <a:lstStyle/>
          <a:p>
            <a:fld id="{531818CD-EDDE-3746-B3F9-A3C79B1F99DB}" type="slidenum">
              <a:rPr lang="en-US" smtClean="0"/>
              <a:t>59</a:t>
            </a:fld>
            <a:endParaRPr lang="en-US"/>
          </a:p>
        </p:txBody>
      </p:sp>
    </p:spTree>
    <p:extLst>
      <p:ext uri="{BB962C8B-B14F-4D97-AF65-F5344CB8AC3E}">
        <p14:creationId xmlns:p14="http://schemas.microsoft.com/office/powerpoint/2010/main" val="15278572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 – intorduce and ask the questions</a:t>
            </a:r>
          </a:p>
        </p:txBody>
      </p:sp>
      <p:sp>
        <p:nvSpPr>
          <p:cNvPr id="4" name="Slide Number Placeholder 3"/>
          <p:cNvSpPr>
            <a:spLocks noGrp="1"/>
          </p:cNvSpPr>
          <p:nvPr>
            <p:ph type="sldNum" sz="quarter" idx="5"/>
          </p:nvPr>
        </p:nvSpPr>
        <p:spPr/>
        <p:txBody>
          <a:bodyPr/>
          <a:lstStyle/>
          <a:p>
            <a:fld id="{531818CD-EDDE-3746-B3F9-A3C79B1F99DB}" type="slidenum">
              <a:rPr lang="en-US" smtClean="0"/>
              <a:t>60</a:t>
            </a:fld>
            <a:endParaRPr lang="en-US"/>
          </a:p>
        </p:txBody>
      </p:sp>
    </p:spTree>
    <p:extLst>
      <p:ext uri="{BB962C8B-B14F-4D97-AF65-F5344CB8AC3E}">
        <p14:creationId xmlns:p14="http://schemas.microsoft.com/office/powerpoint/2010/main" val="291369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a:t>
            </a:r>
          </a:p>
          <a:p>
            <a:r>
              <a:rPr lang="en-US"/>
              <a:t> </a:t>
            </a:r>
          </a:p>
          <a:p>
            <a:pPr>
              <a:lnSpc>
                <a:spcPct val="107000"/>
              </a:lnSpc>
              <a:spcAft>
                <a:spcPts val="815"/>
              </a:spcAft>
            </a:pPr>
            <a:r>
              <a:rPr lang="en-US" sz="1800" kern="0">
                <a:latin typeface="Times New Roman" panose="02020603050405020304" pitchFamily="18" charset="0"/>
                <a:ea typeface="Times New Roman" panose="02020603050405020304" pitchFamily="18" charset="0"/>
                <a:cs typeface="Arial" panose="020B0604020202020204" pitchFamily="34" charset="0"/>
              </a:rPr>
              <a:t>Alright everyone, let’s dive into what’s NEW for the 2025 Cookie Program! We’ve got some exciting updates to share, so let’s break it down:</a:t>
            </a:r>
            <a:endParaRPr lang="en-US" sz="1800" kern="100">
              <a:latin typeface="Calibri" panose="020F0502020204030204" pitchFamily="34" charset="0"/>
              <a:ea typeface="Calibri" panose="020F0502020204030204" pitchFamily="34" charset="0"/>
              <a:cs typeface="Arial" panose="020B0604020202020204" pitchFamily="34" charset="0"/>
            </a:endParaRPr>
          </a:p>
          <a:p>
            <a:pPr marL="349381" indent="-349381">
              <a:lnSpc>
                <a:spcPct val="107000"/>
              </a:lnSpc>
              <a:spcAft>
                <a:spcPts val="815"/>
              </a:spcAft>
              <a:buSzPts val="1000"/>
              <a:buFont typeface="Symbol" panose="05050102010706020507" pitchFamily="18" charset="2"/>
              <a:buChar char=""/>
              <a:tabLst>
                <a:tab pos="465841" algn="l"/>
              </a:tabLst>
            </a:pPr>
            <a:r>
              <a:rPr lang="en-US" sz="1800" kern="0">
                <a:latin typeface="Times New Roman" panose="02020603050405020304" pitchFamily="18" charset="0"/>
                <a:ea typeface="Times New Roman" panose="02020603050405020304" pitchFamily="18" charset="0"/>
                <a:cs typeface="Arial" panose="020B0604020202020204" pitchFamily="34" charset="0"/>
              </a:rPr>
              <a:t>First up, </a:t>
            </a:r>
            <a:r>
              <a:rPr lang="en-US" sz="1800" b="1" kern="0">
                <a:latin typeface="Times New Roman" panose="02020603050405020304" pitchFamily="18" charset="0"/>
                <a:ea typeface="Times New Roman" panose="02020603050405020304" pitchFamily="18" charset="0"/>
                <a:cs typeface="Arial" panose="020B0604020202020204" pitchFamily="34" charset="0"/>
              </a:rPr>
              <a:t>a brand-new mascot and theme!</a:t>
            </a:r>
            <a:r>
              <a:rPr lang="en-US" sz="1800" kern="0">
                <a:latin typeface="Times New Roman" panose="02020603050405020304" pitchFamily="18" charset="0"/>
                <a:ea typeface="Times New Roman" panose="02020603050405020304" pitchFamily="18" charset="0"/>
                <a:cs typeface="Arial" panose="020B0604020202020204" pitchFamily="34" charset="0"/>
              </a:rPr>
              <a:t> The face of the program is Noodles the Panda with the theme of Embrace Possibility —it’s going to be a hit with the girls.</a:t>
            </a:r>
            <a:endParaRPr lang="en-US" sz="1800" kern="100">
              <a:latin typeface="Calibri" panose="020F0502020204030204" pitchFamily="34" charset="0"/>
              <a:ea typeface="Calibri" panose="020F0502020204030204" pitchFamily="34" charset="0"/>
              <a:cs typeface="Arial" panose="020B0604020202020204" pitchFamily="34" charset="0"/>
            </a:endParaRPr>
          </a:p>
          <a:p>
            <a:pPr marL="349381" indent="-349381">
              <a:lnSpc>
                <a:spcPct val="107000"/>
              </a:lnSpc>
              <a:spcAft>
                <a:spcPts val="815"/>
              </a:spcAft>
              <a:buSzPts val="1000"/>
              <a:buFont typeface="Symbol" panose="05050102010706020507" pitchFamily="18" charset="2"/>
              <a:buChar char=""/>
              <a:tabLst>
                <a:tab pos="465841" algn="l"/>
              </a:tabLst>
            </a:pPr>
            <a:r>
              <a:rPr lang="en-US" sz="1800" b="1" kern="0">
                <a:latin typeface="Times New Roman" panose="02020603050405020304" pitchFamily="18" charset="0"/>
                <a:ea typeface="Times New Roman" panose="02020603050405020304" pitchFamily="18" charset="0"/>
                <a:cs typeface="Arial" panose="020B0604020202020204" pitchFamily="34" charset="0"/>
              </a:rPr>
              <a:t>New cookie proceeds</a:t>
            </a:r>
            <a:r>
              <a:rPr lang="en-US" sz="1800" kern="0">
                <a:latin typeface="Times New Roman" panose="02020603050405020304" pitchFamily="18" charset="0"/>
                <a:ea typeface="Times New Roman" panose="02020603050405020304" pitchFamily="18" charset="0"/>
                <a:cs typeface="Arial" panose="020B0604020202020204" pitchFamily="34" charset="0"/>
              </a:rPr>
              <a:t> are coming for both troops and communities. All Troops earn $1/pkg. All cookies are still $6 per package. We still offer the opt-out option for Senior/Ambassador Troops to earn an additional .05/pkg. I also want to mention that all cookies are kosher and halal certified, you can find complete nutrition info on our website.</a:t>
            </a:r>
            <a:endParaRPr lang="en-US" sz="1800" kern="100">
              <a:latin typeface="Calibri" panose="020F0502020204030204" pitchFamily="34" charset="0"/>
              <a:ea typeface="Calibri" panose="020F0502020204030204" pitchFamily="34" charset="0"/>
              <a:cs typeface="Arial" panose="020B0604020202020204" pitchFamily="34" charset="0"/>
            </a:endParaRPr>
          </a:p>
          <a:p>
            <a:pPr marL="349381" indent="-349381">
              <a:lnSpc>
                <a:spcPct val="107000"/>
              </a:lnSpc>
              <a:spcAft>
                <a:spcPts val="815"/>
              </a:spcAft>
              <a:buSzPts val="1000"/>
              <a:buFont typeface="Symbol" panose="05050102010706020507" pitchFamily="18" charset="2"/>
              <a:buChar char=""/>
              <a:tabLst>
                <a:tab pos="465841" algn="l"/>
              </a:tabLst>
            </a:pPr>
            <a:r>
              <a:rPr lang="en-US" sz="1800" b="1" kern="0">
                <a:latin typeface="Times New Roman" panose="02020603050405020304" pitchFamily="18" charset="0"/>
                <a:ea typeface="Times New Roman" panose="02020603050405020304" pitchFamily="18" charset="0"/>
                <a:cs typeface="Arial" panose="020B0604020202020204" pitchFamily="34" charset="0"/>
              </a:rPr>
              <a:t>Communities will earn .01/pkg in proceeds on all packages sold, with a cap of $500. Make sure your community bank account record has been submitted to River Valleys, connect with Becky Rettler for confirmation. </a:t>
            </a:r>
          </a:p>
          <a:p>
            <a:pPr marL="349381" indent="-349381">
              <a:lnSpc>
                <a:spcPct val="107000"/>
              </a:lnSpc>
              <a:spcAft>
                <a:spcPts val="815"/>
              </a:spcAft>
              <a:buSzPts val="1000"/>
              <a:buFont typeface="Symbol" panose="05050102010706020507" pitchFamily="18" charset="2"/>
              <a:buChar char=""/>
              <a:tabLst>
                <a:tab pos="465841" algn="l"/>
              </a:tabLst>
            </a:pPr>
            <a:r>
              <a:rPr lang="en-US" sz="1800" kern="0">
                <a:latin typeface="Times New Roman" panose="02020603050405020304" pitchFamily="18" charset="0"/>
                <a:ea typeface="Times New Roman" panose="02020603050405020304" pitchFamily="18" charset="0"/>
                <a:cs typeface="Arial" panose="020B0604020202020204" pitchFamily="34" charset="0"/>
              </a:rPr>
              <a:t>And now, for some bittersweet news—it’s the </a:t>
            </a:r>
            <a:r>
              <a:rPr lang="en-US" sz="1800" b="1" kern="0">
                <a:latin typeface="Times New Roman" panose="02020603050405020304" pitchFamily="18" charset="0"/>
                <a:ea typeface="Times New Roman" panose="02020603050405020304" pitchFamily="18" charset="0"/>
                <a:cs typeface="Arial" panose="020B0604020202020204" pitchFamily="34" charset="0"/>
              </a:rPr>
              <a:t>final year for the Toast-YAY!</a:t>
            </a:r>
            <a:r>
              <a:rPr lang="en-US" sz="1800" kern="0">
                <a:latin typeface="Times New Roman" panose="02020603050405020304" pitchFamily="18" charset="0"/>
                <a:ea typeface="Times New Roman" panose="02020603050405020304" pitchFamily="18" charset="0"/>
                <a:cs typeface="Arial" panose="020B0604020202020204" pitchFamily="34" charset="0"/>
              </a:rPr>
              <a:t> That’s right, this cookie is heading into retirement. But don’t worry, we’re sending it off in style with a </a:t>
            </a:r>
            <a:r>
              <a:rPr lang="en-US" sz="1800" b="1" kern="0">
                <a:latin typeface="Times New Roman" panose="02020603050405020304" pitchFamily="18" charset="0"/>
                <a:ea typeface="Times New Roman" panose="02020603050405020304" pitchFamily="18" charset="0"/>
                <a:cs typeface="Arial" panose="020B0604020202020204" pitchFamily="34" charset="0"/>
              </a:rPr>
              <a:t>commemorative patch as an initial order reward if troops follow the Cookie Calculator recommendation. This does mean we’ll have a new cookie in 2026, expect the announcement of the new cookie in Summer of 2025!</a:t>
            </a: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a:latin typeface="Calibri" panose="020F0502020204030204" pitchFamily="34" charset="0"/>
                <a:ea typeface="Calibri" panose="020F050202020403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9</a:t>
            </a:fld>
            <a:endParaRPr lang="en-US"/>
          </a:p>
        </p:txBody>
      </p:sp>
    </p:spTree>
    <p:extLst>
      <p:ext uri="{BB962C8B-B14F-4D97-AF65-F5344CB8AC3E}">
        <p14:creationId xmlns:p14="http://schemas.microsoft.com/office/powerpoint/2010/main" val="2299388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0">
                <a:latin typeface="Times New Roman" panose="02020603050405020304" pitchFamily="18" charset="0"/>
                <a:ea typeface="Times New Roman" panose="02020603050405020304" pitchFamily="18" charset="0"/>
                <a:cs typeface="Arial" panose="020B0604020202020204" pitchFamily="34" charset="0"/>
              </a:rPr>
              <a:t>Tammy- Let’s talk about the updates to our cookie rewards this season:</a:t>
            </a:r>
          </a:p>
          <a:p>
            <a:pPr>
              <a:lnSpc>
                <a:spcPct val="107000"/>
              </a:lnSpc>
              <a:spcAft>
                <a:spcPts val="815"/>
              </a:spcAft>
            </a:pPr>
            <a:endParaRPr lang="en-US" sz="1800" kern="0">
              <a:latin typeface="Times New Roman" panose="02020603050405020304" pitchFamily="18" charset="0"/>
              <a:ea typeface="Calibri" panose="020F0502020204030204" pitchFamily="34" charset="0"/>
              <a:cs typeface="Arial" panose="020B0604020202020204" pitchFamily="34" charset="0"/>
            </a:endParaRP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marL="349381" indent="-349381">
              <a:lnSpc>
                <a:spcPct val="107000"/>
              </a:lnSpc>
              <a:spcAft>
                <a:spcPts val="815"/>
              </a:spcAft>
              <a:buSzPts val="1000"/>
              <a:buFont typeface="Symbol" panose="05050102010706020507" pitchFamily="18" charset="2"/>
              <a:buChar char=""/>
              <a:tabLst>
                <a:tab pos="465841" algn="l"/>
              </a:tabLst>
            </a:pPr>
            <a:r>
              <a:rPr lang="en-US" sz="1800" kern="0">
                <a:latin typeface="Times New Roman" panose="02020603050405020304" pitchFamily="18" charset="0"/>
                <a:ea typeface="Times New Roman" panose="02020603050405020304" pitchFamily="18" charset="0"/>
                <a:cs typeface="Arial" panose="020B0604020202020204" pitchFamily="34" charset="0"/>
              </a:rPr>
              <a:t>Our </a:t>
            </a:r>
            <a:r>
              <a:rPr lang="en-US" sz="1800" b="1" kern="0">
                <a:latin typeface="Times New Roman" panose="02020603050405020304" pitchFamily="18" charset="0"/>
                <a:ea typeface="Times New Roman" panose="02020603050405020304" pitchFamily="18" charset="0"/>
                <a:cs typeface="Arial" panose="020B0604020202020204" pitchFamily="34" charset="0"/>
              </a:rPr>
              <a:t>new </a:t>
            </a:r>
            <a:r>
              <a:rPr lang="en-US" sz="1800" b="1" kern="0" err="1">
                <a:latin typeface="Times New Roman" panose="02020603050405020304" pitchFamily="18" charset="0"/>
                <a:ea typeface="Times New Roman" panose="02020603050405020304" pitchFamily="18" charset="0"/>
                <a:cs typeface="Arial" panose="020B0604020202020204" pitchFamily="34" charset="0"/>
              </a:rPr>
              <a:t>LemonAID</a:t>
            </a:r>
            <a:r>
              <a:rPr lang="en-US" sz="1800" b="1" kern="0">
                <a:latin typeface="Times New Roman" panose="02020603050405020304" pitchFamily="18" charset="0"/>
                <a:ea typeface="Times New Roman" panose="02020603050405020304" pitchFamily="18" charset="0"/>
                <a:cs typeface="Arial" panose="020B0604020202020204" pitchFamily="34" charset="0"/>
              </a:rPr>
              <a:t> philanthropic partner</a:t>
            </a:r>
            <a:r>
              <a:rPr lang="en-US" sz="1800" kern="0">
                <a:latin typeface="Times New Roman" panose="02020603050405020304" pitchFamily="18" charset="0"/>
                <a:ea typeface="Times New Roman" panose="02020603050405020304" pitchFamily="18" charset="0"/>
                <a:cs typeface="Arial" panose="020B0604020202020204" pitchFamily="34" charset="0"/>
              </a:rPr>
              <a:t> is </a:t>
            </a:r>
            <a:r>
              <a:rPr lang="en-US" sz="1800" b="1" kern="0">
                <a:latin typeface="Times New Roman" panose="02020603050405020304" pitchFamily="18" charset="0"/>
                <a:ea typeface="Times New Roman" panose="02020603050405020304" pitchFamily="18" charset="0"/>
                <a:cs typeface="Arial" panose="020B0604020202020204" pitchFamily="34" charset="0"/>
              </a:rPr>
              <a:t>Pet Haven of MN.</a:t>
            </a:r>
            <a:r>
              <a:rPr lang="en-US" sz="1800" kern="0">
                <a:latin typeface="Times New Roman" panose="02020603050405020304" pitchFamily="18" charset="0"/>
                <a:ea typeface="Times New Roman" panose="02020603050405020304" pitchFamily="18" charset="0"/>
                <a:cs typeface="Arial" panose="020B0604020202020204" pitchFamily="34" charset="0"/>
              </a:rPr>
              <a:t> It’s a paw-some cause that girls can feel good about supporting with their efforts. Anyone who makes this choice will earn the </a:t>
            </a:r>
            <a:r>
              <a:rPr lang="en-US" sz="1800" kern="0" err="1">
                <a:latin typeface="Times New Roman" panose="02020603050405020304" pitchFamily="18" charset="0"/>
                <a:ea typeface="Times New Roman" panose="02020603050405020304" pitchFamily="18" charset="0"/>
                <a:cs typeface="Arial" panose="020B0604020202020204" pitchFamily="34" charset="0"/>
              </a:rPr>
              <a:t>LemonAID</a:t>
            </a:r>
            <a:r>
              <a:rPr lang="en-US" sz="1800" kern="0">
                <a:latin typeface="Times New Roman" panose="02020603050405020304" pitchFamily="18" charset="0"/>
                <a:ea typeface="Times New Roman" panose="02020603050405020304" pitchFamily="18" charset="0"/>
                <a:cs typeface="Arial" panose="020B0604020202020204" pitchFamily="34" charset="0"/>
              </a:rPr>
              <a:t> patch.</a:t>
            </a:r>
            <a:endParaRPr lang="en-US" sz="1800" b="1" kern="0">
              <a:latin typeface="Times New Roman" panose="02020603050405020304" pitchFamily="18" charset="0"/>
              <a:ea typeface="Times New Roman" panose="02020603050405020304" pitchFamily="18" charset="0"/>
              <a:cs typeface="Arial" panose="020B0604020202020204" pitchFamily="34" charset="0"/>
            </a:endParaRPr>
          </a:p>
          <a:p>
            <a:pPr marL="349381" indent="-349381">
              <a:lnSpc>
                <a:spcPct val="107000"/>
              </a:lnSpc>
              <a:spcAft>
                <a:spcPts val="815"/>
              </a:spcAft>
              <a:buSzPts val="1000"/>
              <a:buFont typeface="Symbol" panose="05050102010706020507" pitchFamily="18" charset="2"/>
              <a:buChar char=""/>
              <a:tabLst>
                <a:tab pos="465841" algn="l"/>
              </a:tabLst>
            </a:pPr>
            <a:r>
              <a:rPr lang="en-US" sz="1800" b="1" kern="0">
                <a:latin typeface="Times New Roman" panose="02020603050405020304" pitchFamily="18" charset="0"/>
                <a:ea typeface="Times New Roman" panose="02020603050405020304" pitchFamily="18" charset="0"/>
                <a:cs typeface="Arial" panose="020B0604020202020204" pitchFamily="34" charset="0"/>
              </a:rPr>
              <a:t>Cookie Credits start at just 60 packages!</a:t>
            </a:r>
            <a:r>
              <a:rPr lang="en-US" sz="1800" kern="0">
                <a:latin typeface="Times New Roman" panose="02020603050405020304" pitchFamily="18" charset="0"/>
                <a:ea typeface="Times New Roman" panose="02020603050405020304" pitchFamily="18" charset="0"/>
                <a:cs typeface="Arial" panose="020B0604020202020204" pitchFamily="34" charset="0"/>
              </a:rPr>
              <a:t> That’s a change based on your feedback.</a:t>
            </a:r>
          </a:p>
          <a:p>
            <a:pPr marL="349381" indent="-349381" defTabSz="911181">
              <a:lnSpc>
                <a:spcPct val="107000"/>
              </a:lnSpc>
              <a:spcAft>
                <a:spcPts val="815"/>
              </a:spcAft>
              <a:buSzPts val="1000"/>
              <a:buFont typeface="Symbol" panose="05050102010706020507" pitchFamily="18" charset="2"/>
              <a:buChar char=""/>
              <a:tabLst>
                <a:tab pos="465841" algn="l"/>
              </a:tabLst>
              <a:defRPr/>
            </a:pPr>
            <a:r>
              <a:rPr lang="en-US" sz="1800" kern="0">
                <a:latin typeface="Times New Roman" panose="02020603050405020304" pitchFamily="18" charset="0"/>
                <a:ea typeface="Times New Roman" panose="02020603050405020304" pitchFamily="18" charset="0"/>
              </a:rPr>
              <a:t>For the go-getters, there’s the </a:t>
            </a:r>
            <a:r>
              <a:rPr lang="en-US" sz="1800" b="1" kern="0">
                <a:latin typeface="Times New Roman" panose="02020603050405020304" pitchFamily="18" charset="0"/>
                <a:ea typeface="Times New Roman" panose="02020603050405020304" pitchFamily="18" charset="0"/>
              </a:rPr>
              <a:t>Disney Travel Reward</a:t>
            </a:r>
            <a:r>
              <a:rPr lang="en-US" sz="1800" kern="0">
                <a:latin typeface="Times New Roman" panose="02020603050405020304" pitchFamily="18" charset="0"/>
                <a:ea typeface="Times New Roman" panose="02020603050405020304" pitchFamily="18" charset="0"/>
              </a:rPr>
              <a:t> for 5,000 packages. We’ll provide more details in our Rewards Fine Print on Cookie Central, but the cliff’s notes version is the trip is June 11-14, this is non-cumulative, which means girls would opt out of rewards at the 850-2000 level to instead take the trip, they still can attend Dream Team if making this choice. Transportation is on their own, but the accommodations, park passes, and a dining plan is all included in the trip. </a:t>
            </a:r>
            <a:endParaRPr lang="en-US" sz="1800" kern="100">
              <a:latin typeface="Calibri" panose="020F0502020204030204" pitchFamily="34" charset="0"/>
              <a:ea typeface="Calibri" panose="020F0502020204030204" pitchFamily="34" charset="0"/>
              <a:cs typeface="Arial" panose="020B0604020202020204" pitchFamily="34" charset="0"/>
            </a:endParaRPr>
          </a:p>
          <a:p>
            <a:pPr marL="349381" indent="-349381">
              <a:lnSpc>
                <a:spcPct val="107000"/>
              </a:lnSpc>
              <a:spcAft>
                <a:spcPts val="815"/>
              </a:spcAft>
              <a:buSzPts val="1000"/>
              <a:buFont typeface="Symbol" panose="05050102010706020507" pitchFamily="18" charset="2"/>
              <a:buChar char=""/>
              <a:tabLst>
                <a:tab pos="465841" algn="l"/>
              </a:tabLst>
            </a:pPr>
            <a:r>
              <a:rPr lang="en-US" sz="1800" kern="0">
                <a:latin typeface="Times New Roman" panose="02020603050405020304" pitchFamily="18" charset="0"/>
                <a:ea typeface="Times New Roman" panose="02020603050405020304" pitchFamily="18" charset="0"/>
                <a:cs typeface="Arial" panose="020B0604020202020204" pitchFamily="34" charset="0"/>
              </a:rPr>
              <a:t>We have new Troop PGA rewards! </a:t>
            </a:r>
            <a:r>
              <a:rPr lang="en-US" sz="1800" kern="100">
                <a:latin typeface="Calibri" panose="020F0502020204030204" pitchFamily="34" charset="0"/>
                <a:ea typeface="Times New Roman" panose="02020603050405020304" pitchFamily="18" charset="0"/>
                <a:cs typeface="Arial" panose="020B0604020202020204" pitchFamily="34" charset="0"/>
              </a:rPr>
              <a:t>These include the</a:t>
            </a:r>
            <a:r>
              <a:rPr lang="en-US" sz="1800" kern="0">
                <a:latin typeface="Times New Roman" panose="02020603050405020304" pitchFamily="18" charset="0"/>
                <a:ea typeface="Times New Roman" panose="02020603050405020304" pitchFamily="18" charset="0"/>
                <a:cs typeface="Arial" panose="020B0604020202020204" pitchFamily="34" charset="0"/>
              </a:rPr>
              <a:t> popular panda neck pillow at the 300 PGA level, the panda blanket that is SUPER plush and available at the 400 PGA level, and finally, if a troop achieves a 500 PGA, they’ll have the choice to either receive a $25 membership credit for each girl selling and 2 adults or free admission to our first-ever Girl Scout Cookie Seller Day at </a:t>
            </a:r>
            <a:r>
              <a:rPr lang="en-US" sz="1800" kern="0" err="1">
                <a:latin typeface="Times New Roman" panose="02020603050405020304" pitchFamily="18" charset="0"/>
                <a:ea typeface="Times New Roman" panose="02020603050405020304" pitchFamily="18" charset="0"/>
                <a:cs typeface="Arial" panose="020B0604020202020204" pitchFamily="34" charset="0"/>
              </a:rPr>
              <a:t>Valleyfair</a:t>
            </a:r>
            <a:r>
              <a:rPr lang="en-US" sz="1800" kern="0">
                <a:latin typeface="Times New Roman" panose="02020603050405020304" pitchFamily="18" charset="0"/>
                <a:ea typeface="Times New Roman" panose="02020603050405020304" pitchFamily="18" charset="0"/>
                <a:cs typeface="Arial" panose="020B0604020202020204" pitchFamily="34" charset="0"/>
              </a:rPr>
              <a:t> event on June 22. All troops will be welcome to this event and can purchase discounted tickets for both members and family members too! Watch for more details at the end of our cookie season.</a:t>
            </a:r>
            <a:endParaRPr lang="en-US" sz="1800" kern="100">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10</a:t>
            </a:fld>
            <a:endParaRPr lang="en-US"/>
          </a:p>
        </p:txBody>
      </p:sp>
    </p:spTree>
    <p:extLst>
      <p:ext uri="{BB962C8B-B14F-4D97-AF65-F5344CB8AC3E}">
        <p14:creationId xmlns:p14="http://schemas.microsoft.com/office/powerpoint/2010/main" val="215579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Rachel - There are a multitude of ways we’ll communicate with Community-level and troop-level volunteers. We have several </a:t>
            </a:r>
            <a:r>
              <a:rPr lang="en-US" sz="1800" kern="100" err="1">
                <a:latin typeface="Calibri" panose="020F0502020204030204" pitchFamily="34" charset="0"/>
                <a:ea typeface="Calibri" panose="020F0502020204030204" pitchFamily="34" charset="0"/>
                <a:cs typeface="Arial" panose="020B0604020202020204" pitchFamily="34" charset="0"/>
              </a:rPr>
              <a:t>Rallyhood</a:t>
            </a:r>
            <a:r>
              <a:rPr lang="en-US" sz="1800" kern="100">
                <a:latin typeface="Calibri" panose="020F0502020204030204" pitchFamily="34" charset="0"/>
                <a:ea typeface="Calibri" panose="020F0502020204030204" pitchFamily="34" charset="0"/>
                <a:cs typeface="Arial" panose="020B0604020202020204" pitchFamily="34" charset="0"/>
              </a:rPr>
              <a:t> pages, including:</a:t>
            </a:r>
          </a:p>
          <a:p>
            <a:pPr>
              <a:lnSpc>
                <a:spcPct val="107000"/>
              </a:lnSpc>
              <a:spcAft>
                <a:spcPts val="797"/>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-the Council Wide Community Product Leader rally and the Council Wide Troop Product Program Volunteers rally. Any information shared in this troop rally will also be shared on our Troop Product Program Managers Facebook group.</a:t>
            </a:r>
          </a:p>
          <a:p>
            <a:pPr>
              <a:lnSpc>
                <a:spcPct val="107000"/>
              </a:lnSpc>
              <a:spcAft>
                <a:spcPts val="797"/>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We’ve also transitioned our Cookie Swap to </a:t>
            </a:r>
            <a:r>
              <a:rPr lang="en-US" sz="1800" kern="100" err="1">
                <a:latin typeface="Calibri" panose="020F0502020204030204" pitchFamily="34" charset="0"/>
                <a:ea typeface="Calibri" panose="020F0502020204030204" pitchFamily="34" charset="0"/>
                <a:cs typeface="Arial" panose="020B0604020202020204" pitchFamily="34" charset="0"/>
              </a:rPr>
              <a:t>Rallyhood</a:t>
            </a:r>
            <a:r>
              <a:rPr lang="en-US" sz="1800" kern="100">
                <a:latin typeface="Calibri" panose="020F0502020204030204" pitchFamily="34" charset="0"/>
                <a:ea typeface="Calibri" panose="020F0502020204030204" pitchFamily="34" charset="0"/>
                <a:cs typeface="Arial" panose="020B0604020202020204" pitchFamily="34" charset="0"/>
              </a:rPr>
              <a:t>, where we’ll have a variety of Cookie Swap rallies available for volunteers to join based on the Area of the Council that they live in. Volunteers can join one, or as many Rallies as they like. We’ve included the links to these rallies in our resources at the end of this presentation.</a:t>
            </a:r>
          </a:p>
          <a:p>
            <a:pPr>
              <a:lnSpc>
                <a:spcPct val="107000"/>
              </a:lnSpc>
              <a:spcAft>
                <a:spcPts val="797"/>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r>
              <a:rPr lang="en-US" sz="1800">
                <a:latin typeface="Calibri" panose="020F0502020204030204" pitchFamily="34" charset="0"/>
                <a:ea typeface="Calibri" panose="020F0502020204030204" pitchFamily="34" charset="0"/>
                <a:cs typeface="Arial" panose="020B0604020202020204" pitchFamily="34" charset="0"/>
              </a:rPr>
              <a:t>-And just-in-time resources will be used throughout the program to ensure you have what you need to successfully assist the volunteers and troops in your area. This includes The Cookie Press and other direct-to-volunteer emails.</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11</a:t>
            </a:fld>
            <a:endParaRPr lang="en-US"/>
          </a:p>
        </p:txBody>
      </p:sp>
    </p:spTree>
    <p:extLst>
      <p:ext uri="{BB962C8B-B14F-4D97-AF65-F5344CB8AC3E}">
        <p14:creationId xmlns:p14="http://schemas.microsoft.com/office/powerpoint/2010/main" val="117596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Rachel - Don’t forget to check out the cookie booth resources available on Cookie Central, which includes our newly updated Cookie Booth Guide. Troops will receive the cookie booth guide in their print materials as well. This guide walks you through cookie booth basics, taking customer payments, additional selling tools, and more!</a:t>
            </a: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We’ve also updated our Do Not Contact list for this year. </a:t>
            </a:r>
            <a:r>
              <a:rPr lang="en-US" sz="1800" b="1" kern="100">
                <a:latin typeface="Calibri" panose="020F0502020204030204" pitchFamily="34" charset="0"/>
                <a:ea typeface="Calibri" panose="020F0502020204030204" pitchFamily="34" charset="0"/>
                <a:cs typeface="Arial" panose="020B0604020202020204" pitchFamily="34" charset="0"/>
              </a:rPr>
              <a:t>AND</a:t>
            </a:r>
            <a:r>
              <a:rPr lang="en-US" sz="1800" kern="100">
                <a:latin typeface="Calibri" panose="020F0502020204030204" pitchFamily="34" charset="0"/>
                <a:ea typeface="Calibri" panose="020F0502020204030204" pitchFamily="34" charset="0"/>
                <a:cs typeface="Arial" panose="020B0604020202020204" pitchFamily="34" charset="0"/>
              </a:rPr>
              <a:t> There is now a list of cookie booths that will no longer be secured by council beginning this cookie season. These businesses which are now available for troop-secured will be found in this new list.</a:t>
            </a:r>
          </a:p>
          <a:p>
            <a:pPr>
              <a:lnSpc>
                <a:spcPct val="107000"/>
              </a:lnSpc>
              <a:spcAft>
                <a:spcPts val="797"/>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 </a:t>
            </a:r>
            <a:r>
              <a:rPr lang="en-US" sz="1800" b="1" kern="100">
                <a:latin typeface="Calibri" panose="020F0502020204030204" pitchFamily="34" charset="0"/>
                <a:ea typeface="Calibri" panose="020F0502020204030204" pitchFamily="34" charset="0"/>
                <a:cs typeface="Arial" panose="020B0604020202020204" pitchFamily="34" charset="0"/>
              </a:rPr>
              <a:t>So what does this mean? </a:t>
            </a:r>
            <a:r>
              <a:rPr lang="en-US" sz="1800" kern="100">
                <a:latin typeface="Calibri" panose="020F0502020204030204" pitchFamily="34" charset="0"/>
                <a:ea typeface="Calibri" panose="020F0502020204030204" pitchFamily="34" charset="0"/>
                <a:cs typeface="Arial" panose="020B0604020202020204" pitchFamily="34" charset="0"/>
              </a:rPr>
              <a:t>Troops can use this list to reach out to the individual stores for troop-secured booths. An example of two former council-secured booth locations that can now be troop-secured include all Dunkin Donuts and GNC stores. The Do Not Contact list and Businesses Available for Troop Secured list will be updated on Cookie Central soon and we’ll share the link in The Cookie Press as well. You can also find the links directly in this presentation.</a:t>
            </a:r>
          </a:p>
          <a:p>
            <a:pPr>
              <a:lnSpc>
                <a:spcPct val="107000"/>
              </a:lnSpc>
              <a:spcAft>
                <a:spcPts val="797"/>
              </a:spcAft>
            </a:pPr>
            <a:endParaRPr lang="en-US" sz="18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797"/>
              </a:spcAft>
            </a:pPr>
            <a:r>
              <a:rPr lang="en-US" sz="1800" kern="100">
                <a:latin typeface="Calibri" panose="020F0502020204030204" pitchFamily="34" charset="0"/>
                <a:ea typeface="Calibri" panose="020F0502020204030204" pitchFamily="34" charset="0"/>
                <a:cs typeface="Arial" panose="020B0604020202020204" pitchFamily="34" charset="0"/>
              </a:rPr>
              <a:t>And we know some have been asking already, and we haven’t forgotten. Troops who participated in the Fall </a:t>
            </a:r>
            <a:r>
              <a:rPr lang="en-US" sz="1800" kern="100" err="1">
                <a:latin typeface="Calibri" panose="020F0502020204030204" pitchFamily="34" charset="0"/>
                <a:ea typeface="Calibri" panose="020F0502020204030204" pitchFamily="34" charset="0"/>
                <a:cs typeface="Arial" panose="020B0604020202020204" pitchFamily="34" charset="0"/>
              </a:rPr>
              <a:t>FUNDraiser</a:t>
            </a:r>
            <a:r>
              <a:rPr lang="en-US" sz="1800" kern="100">
                <a:latin typeface="Calibri" panose="020F0502020204030204" pitchFamily="34" charset="0"/>
                <a:ea typeface="Calibri" panose="020F0502020204030204" pitchFamily="34" charset="0"/>
                <a:cs typeface="Arial" panose="020B0604020202020204" pitchFamily="34" charset="0"/>
              </a:rPr>
              <a:t> and sold $150.00 or more in product, we are still working on the details for the bonus booth round opportunity in Smart Cookies. Once the details are finalized we’ll reach out to those troops via email.</a:t>
            </a:r>
          </a:p>
        </p:txBody>
      </p:sp>
      <p:sp>
        <p:nvSpPr>
          <p:cNvPr id="4" name="Slide Number Placeholder 3"/>
          <p:cNvSpPr>
            <a:spLocks noGrp="1"/>
          </p:cNvSpPr>
          <p:nvPr>
            <p:ph type="sldNum" sz="quarter" idx="5"/>
          </p:nvPr>
        </p:nvSpPr>
        <p:spPr/>
        <p:txBody>
          <a:bodyPr/>
          <a:lstStyle/>
          <a:p>
            <a:fld id="{531818CD-EDDE-3746-B3F9-A3C79B1F99DB}" type="slidenum">
              <a:rPr lang="en-US" smtClean="0"/>
              <a:t>12</a:t>
            </a:fld>
            <a:endParaRPr lang="en-US"/>
          </a:p>
        </p:txBody>
      </p:sp>
    </p:spTree>
    <p:extLst>
      <p:ext uri="{BB962C8B-B14F-4D97-AF65-F5344CB8AC3E}">
        <p14:creationId xmlns:p14="http://schemas.microsoft.com/office/powerpoint/2010/main" val="194480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DB309A0-8A0C-FE4A-B176-42C5A1F48A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2469947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251320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70837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571139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4168792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402496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035388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322859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503530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1038202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9712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138245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736345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622546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912719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2861431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2315429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202468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1542354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964946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1429723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25873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646387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52804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106942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186060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935682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124634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495057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694601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4045862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6D7F12-DEE2-68C8-ADEB-DFE8F2B99D39}"/>
              </a:ext>
            </a:extLst>
          </p:cNvPr>
          <p:cNvSpPr>
            <a:spLocks noGrp="1"/>
          </p:cNvSpPr>
          <p:nvPr>
            <p:ph type="dt" sz="half" idx="10"/>
          </p:nvPr>
        </p:nvSpPr>
        <p:spPr/>
        <p:txBody>
          <a:bodyPr/>
          <a:lstStyle/>
          <a:p>
            <a:fld id="{DDD7A9E0-C12E-E142-AF25-74EF49CF5698}" type="datetimeFigureOut">
              <a:rPr lang="en-US" smtClean="0"/>
              <a:t>12/13/2024</a:t>
            </a:fld>
            <a:endParaRPr lang="en-US"/>
          </a:p>
        </p:txBody>
      </p:sp>
      <p:sp>
        <p:nvSpPr>
          <p:cNvPr id="3" name="Footer Placeholder 2">
            <a:extLst>
              <a:ext uri="{FF2B5EF4-FFF2-40B4-BE49-F238E27FC236}">
                <a16:creationId xmlns:a16="http://schemas.microsoft.com/office/drawing/2014/main" id="{69DD8383-0B22-71EF-A666-3718E219B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880D01-ED56-F623-D0F4-C6B2B6F8A808}"/>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10814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94959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3429175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56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1"/>
            <a:ext cx="10515599" cy="4582013"/>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17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tx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tx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148569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7320159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5A3F9-CCC5-7E46-B1A0-2F69B8D64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90A22A-0ABA-6543-8E62-F0122EA930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284F4-53E0-AE4B-9CA6-3F31EB943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7A9E0-C12E-E142-AF25-74EF49CF5698}" type="datetimeFigureOut">
              <a:rPr lang="en-US" smtClean="0"/>
              <a:t>12/13/2024</a:t>
            </a:fld>
            <a:endParaRPr lang="en-US"/>
          </a:p>
        </p:txBody>
      </p:sp>
      <p:sp>
        <p:nvSpPr>
          <p:cNvPr id="5" name="Footer Placeholder 4">
            <a:extLst>
              <a:ext uri="{FF2B5EF4-FFF2-40B4-BE49-F238E27FC236}">
                <a16:creationId xmlns:a16="http://schemas.microsoft.com/office/drawing/2014/main" id="{AF3594A6-1E2E-8349-8491-E901529838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F697BD-F7C5-2545-BCFD-F130CA25A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B8F1F-E27B-3C49-BEB6-E519B9B17E6E}" type="slidenum">
              <a:rPr lang="en-US" smtClean="0"/>
              <a:t>‹#›</a:t>
            </a:fld>
            <a:endParaRPr lang="en-US"/>
          </a:p>
        </p:txBody>
      </p:sp>
    </p:spTree>
    <p:extLst>
      <p:ext uri="{BB962C8B-B14F-4D97-AF65-F5344CB8AC3E}">
        <p14:creationId xmlns:p14="http://schemas.microsoft.com/office/powerpoint/2010/main" val="112947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54" r:id="rId5"/>
    <p:sldLayoutId id="2147483661" r:id="rId6"/>
    <p:sldLayoutId id="2147483692"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 id="2147483693"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0.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9.png"/><Relationship Id="rId5" Type="http://schemas.openxmlformats.org/officeDocument/2006/relationships/tags" Target="../tags/tag6.xml"/><Relationship Id="rId10" Type="http://schemas.openxmlformats.org/officeDocument/2006/relationships/image" Target="../media/image38.svg"/><Relationship Id="rId4" Type="http://schemas.openxmlformats.org/officeDocument/2006/relationships/tags" Target="../tags/tag5.xml"/><Relationship Id="rId9" Type="http://schemas.openxmlformats.org/officeDocument/2006/relationships/image" Target="../media/image37.png"/><Relationship Id="rId14" Type="http://schemas.openxmlformats.org/officeDocument/2006/relationships/image" Target="../media/image42.sv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hyperlink" Target="https://rallyhood.com/125413/rallies" TargetMode="External"/><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hyperlink" Target="https://www.girlscoutsrv.org/en/members/for-volunteers/articles/the-cookie-press.html" TargetMode="External"/><Relationship Id="rId4" Type="http://schemas.openxmlformats.org/officeDocument/2006/relationships/hyperlink" Target="https://rallyhood.com/303803"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Cookie%20Booth%20Sales%20Guide.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hyperlink" Target="https://docs.google.com/spreadsheets/d/1vqZwthqmMcx-JISLqhIMDQ5KC8-mRMCcjM7AbRXOBJI/edit?usp=sharing" TargetMode="External"/><Relationship Id="rId4" Type="http://schemas.openxmlformats.org/officeDocument/2006/relationships/hyperlink" Target="https://docs.google.com/spreadsheets/d/1wL1osHGUlPJZxqMYIt4hVoQTBaJiR_W3jwYIf6GsYrE/edit?usp=sharin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nam04.safelinks.protection.outlook.com/?url=https%3A%2F%2Fwww.girlscoutsrv.org%2Fcontent%2Fdam%2Fgirlscoutsrv-redesign%2Fdocuments%2Fproduct-program%2FEasy%2520Baked%2520Cookie%2520Program%2520for%2520First%2520Year%2520Girl%2520Scouts.pdf&amp;data=05%7C02%7CRachel.Horstman%40girlscoutsrv.org%7Cd94f38cc300b4c6ad93308dd194b6845%7C6ed14a07005e4117a48ba29402e822f1%7C0%7C0%7C638694533861336369%7CUnknown%7CTWFpbGZsb3d8eyJFbXB0eU1hcGkiOnRydWUsIlYiOiIwLjAuMDAwMCIsIlAiOiJXaW4zMiIsIkFOIjoiTWFpbCIsIldUIjoyfQ%3D%3D%7C0%7C%7C%7C&amp;sdata=tYVegJ2SMaqwOP1bMDBZ7iT9HyJuIr1f6F6JOi%2BKfr4%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hyperlink" Target="https://www.girlscoutsrv.org/en/members/for-volunteers/troop-leader-resources.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Troop%20Cookie%20Companion.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forms.office.com/r/C4CBc0ynnJ"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abcsmartcookies.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Troop%20Cookie%20Companion.pdf"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cookiecalculator.org/" TargetMode="External"/><Relationship Id="rId5" Type="http://schemas.openxmlformats.org/officeDocument/2006/relationships/hyperlink" Target="https://digitalcookie.girlscouts.org/login" TargetMode="External"/><Relationship Id="rId4" Type="http://schemas.openxmlformats.org/officeDocument/2006/relationships/hyperlink" Target="https://abcsmartcookies.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58.jpeg"/><Relationship Id="rId4" Type="http://schemas.openxmlformats.org/officeDocument/2006/relationships/hyperlink" Target="https://www.girlscoutsrv.org/en/members/for-volunteers/articles/the-cookie-press.html" TargetMode="Externa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1.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40.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9.png"/><Relationship Id="rId5" Type="http://schemas.openxmlformats.org/officeDocument/2006/relationships/tags" Target="../tags/tag13.xml"/><Relationship Id="rId10" Type="http://schemas.openxmlformats.org/officeDocument/2006/relationships/image" Target="../media/image38.svg"/><Relationship Id="rId4" Type="http://schemas.openxmlformats.org/officeDocument/2006/relationships/tags" Target="../tags/tag12.xml"/><Relationship Id="rId9" Type="http://schemas.openxmlformats.org/officeDocument/2006/relationships/image" Target="../media/image37.png"/><Relationship Id="rId14" Type="http://schemas.openxmlformats.org/officeDocument/2006/relationships/image" Target="../media/image4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hyperlink" Target="https://digitalcookie.girlscouts.org/login" TargetMode="External"/><Relationship Id="rId3" Type="http://schemas.openxmlformats.org/officeDocument/2006/relationships/image" Target="../media/image59.png"/><Relationship Id="rId7" Type="http://schemas.openxmlformats.org/officeDocument/2006/relationships/hyperlink" Target="https://abcsmartcookies.com/"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63.jpeg"/><Relationship Id="rId4" Type="http://schemas.openxmlformats.org/officeDocument/2006/relationships/hyperlink" Target="https://digitalcookie.girlscouts.org/logi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hyperlink" Target="mailto:ABCSmartCookieTechSupport@hearthsidefoods.com"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hyperlink" Target="https://digitalcookie.girlscouts.org/login"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67.png"/><Relationship Id="rId4" Type="http://schemas.openxmlformats.org/officeDocument/2006/relationships/image" Target="cid:04b70be3-1bfb-4b46-8ef0-1ea732a9ea50@namprd16.prod.outlook.com" TargetMode="Externa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1.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40.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39.png"/><Relationship Id="rId5" Type="http://schemas.openxmlformats.org/officeDocument/2006/relationships/tags" Target="../tags/tag20.xml"/><Relationship Id="rId10" Type="http://schemas.openxmlformats.org/officeDocument/2006/relationships/image" Target="../media/image38.svg"/><Relationship Id="rId4" Type="http://schemas.openxmlformats.org/officeDocument/2006/relationships/tags" Target="../tags/tag19.xml"/><Relationship Id="rId9" Type="http://schemas.openxmlformats.org/officeDocument/2006/relationships/image" Target="../media/image37.png"/><Relationship Id="rId14" Type="http://schemas.openxmlformats.org/officeDocument/2006/relationships/image" Target="../media/image42.sv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girlscoutsrv.org/content/dam/girlscoutsrv-redesign/documents/product-program/Managing%20and%20Tracking%20Cookie%20Donations%20and%20Donated%20Cookie%20Booths%20-%20Cookie%20Program.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video" Target="https://girlscoutsrv-my.sharepoint.com/:v:/g/personal/betsy_bartholomew_girlscoutsrv_org/EaV68EV0BOZCgCHw8lc9rfcBtHbtdiMRKgpXdCjWFVpa4Q?e=Do366b&amp;nav=eyJyZWZlcnJhbEluZm8iOnsicmVmZXJyYWxBcHAiOiJTdHJlYW1XZWJBcHAiLCJyZWZlcnJhbFZpZXciOiJTaGFyZURpYWxvZy1MaW5rIiwicmVmZXJyYWxBcHBQbGF0Zm9ybSI6IldlYiIsInJlZmVycmFsTW9kZSI6InZpZXcifX0=" TargetMode="Externa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Troop%20Cookie%20Companion.pdf"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72.png"/><Relationship Id="rId4" Type="http://schemas.openxmlformats.org/officeDocument/2006/relationships/hyperlink" Target="https://www.girlscoutsrv.org/en/members/for-girl-scouts-and-families/cookie-central.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girlscoutsrv.org/en/members/for-volunteers/articles/the-cookie-press.html" TargetMode="External"/><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girlscoutsrv.org/en/members/for-girl-scouts-and-families/cookie-central/resources-for-cookie-sellers.html#digital-cookie"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1.xml"/><Relationship Id="rId7" Type="http://schemas.openxmlformats.org/officeDocument/2006/relationships/diagramLayout" Target="../diagrams/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diagramData" Target="../diagrams/data2.xml"/><Relationship Id="rId5" Type="http://schemas.openxmlformats.org/officeDocument/2006/relationships/image" Target="../media/image75.png"/><Relationship Id="rId10" Type="http://schemas.microsoft.com/office/2007/relationships/diagramDrawing" Target="../diagrams/drawing2.xml"/><Relationship Id="rId4" Type="http://schemas.openxmlformats.org/officeDocument/2006/relationships/notesSlide" Target="../notesSlides/notesSlide37.xml"/><Relationship Id="rId9" Type="http://schemas.openxmlformats.org/officeDocument/2006/relationships/diagramColors" Target="../diagrams/colors2.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1.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11" Type="http://schemas.openxmlformats.org/officeDocument/2006/relationships/image" Target="../media/image77.png"/><Relationship Id="rId5" Type="http://schemas.openxmlformats.org/officeDocument/2006/relationships/diagramData" Target="../diagrams/data3.xml"/><Relationship Id="rId10" Type="http://schemas.openxmlformats.org/officeDocument/2006/relationships/image" Target="../media/image76.png"/><Relationship Id="rId4" Type="http://schemas.openxmlformats.org/officeDocument/2006/relationships/notesSlide" Target="../notesSlides/notesSlide38.xml"/><Relationship Id="rId9" Type="http://schemas.microsoft.com/office/2007/relationships/diagramDrawing" Target="../diagrams/drawing3.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77.png"/><Relationship Id="rId3" Type="http://schemas.openxmlformats.org/officeDocument/2006/relationships/slideLayout" Target="../slideLayouts/slideLayout11.xml"/><Relationship Id="rId7" Type="http://schemas.openxmlformats.org/officeDocument/2006/relationships/diagramQuickStyle" Target="../diagrams/quickStyle4.xml"/><Relationship Id="rId12" Type="http://schemas.openxmlformats.org/officeDocument/2006/relationships/hyperlink" Target="https://www.girlscoutsrv.org/content/dam/girlscoutsrv-redesign/documents/product-program/Cookie%20Family%20Business%20Meeting%20Tip%20Sheet.pdf"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4.xml"/><Relationship Id="rId11" Type="http://schemas.openxmlformats.org/officeDocument/2006/relationships/hyperlink" Target="https://www.girlscoutsrv.org/content/dam/girlscoutsrv-redesign/documents/product-program/Cookie%20Family%20Business%20Meeting%20Presentation.pptx" TargetMode="External"/><Relationship Id="rId5" Type="http://schemas.openxmlformats.org/officeDocument/2006/relationships/diagramData" Target="../diagrams/data4.xml"/><Relationship Id="rId10" Type="http://schemas.openxmlformats.org/officeDocument/2006/relationships/image" Target="../media/image78.png"/><Relationship Id="rId4" Type="http://schemas.openxmlformats.org/officeDocument/2006/relationships/notesSlide" Target="../notesSlides/notesSlide39.xml"/><Relationship Id="rId9" Type="http://schemas.microsoft.com/office/2007/relationships/diagramDrawing" Target="../diagrams/drawing4.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1.xml"/><Relationship Id="rId7" Type="http://schemas.openxmlformats.org/officeDocument/2006/relationships/diagramQuickStyle" Target="../diagrams/quickStyle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Layout" Target="../diagrams/layout5.xml"/><Relationship Id="rId11" Type="http://schemas.openxmlformats.org/officeDocument/2006/relationships/image" Target="../media/image77.png"/><Relationship Id="rId5" Type="http://schemas.openxmlformats.org/officeDocument/2006/relationships/diagramData" Target="../diagrams/data5.xml"/><Relationship Id="rId10" Type="http://schemas.openxmlformats.org/officeDocument/2006/relationships/image" Target="../media/image79.png"/><Relationship Id="rId4" Type="http://schemas.openxmlformats.org/officeDocument/2006/relationships/notesSlide" Target="../notesSlides/notesSlide40.xml"/><Relationship Id="rId9" Type="http://schemas.microsoft.com/office/2007/relationships/diagramDrawing" Target="../diagrams/drawing5.xml"/></Relationships>
</file>

<file path=ppt/slides/_rels/slide44.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Cookie%20Booth%20Sales%20Guide.pdf"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3" Type="http://schemas.openxmlformats.org/officeDocument/2006/relationships/hyperlink" Target="mailto:Becky.Rettler@girlscoutsrv.org"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hyperlink" Target="https://form.jotform.com/203418711292148" TargetMode="External"/><Relationship Id="rId4" Type="http://schemas.openxmlformats.org/officeDocument/2006/relationships/hyperlink" Target="https://form.jotform.com/20342067186815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igitalcookie.girlscouts.org/login" TargetMode="External"/><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hyperlink" Target="https://abcsmartcookies.com/"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85.jpeg"/><Relationship Id="rId5" Type="http://schemas.openxmlformats.org/officeDocument/2006/relationships/image" Target="../media/image85.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girlscoutsrv.org/en/members/for-volunteers/articles/banking-faq.html" TargetMode="External"/><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89.jpe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hyperlink" Target="https://form.jotform.com/communications_gsrv/finance-inventory-issue-form" TargetMode="External"/><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90.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1.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8" Type="http://schemas.openxmlformats.org/officeDocument/2006/relationships/hyperlink" Target="https://form.jotform.com/203420671868155"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diagramColors" Target="../diagrams/colors8.xml"/><Relationship Id="rId11" Type="http://schemas.openxmlformats.org/officeDocument/2006/relationships/hyperlink" Target="https://form.jotform.com/communications_gsrv/finance-inventory-issue-form" TargetMode="External"/><Relationship Id="rId5" Type="http://schemas.openxmlformats.org/officeDocument/2006/relationships/diagramQuickStyle" Target="../diagrams/quickStyle8.xml"/><Relationship Id="rId10" Type="http://schemas.openxmlformats.org/officeDocument/2006/relationships/hyperlink" Target="https://www.girlscoutsrv.org/en/members/for-volunteers/articles/banking-faq.html" TargetMode="External"/><Relationship Id="rId4" Type="http://schemas.openxmlformats.org/officeDocument/2006/relationships/diagramLayout" Target="../diagrams/layout8.xml"/><Relationship Id="rId9" Type="http://schemas.openxmlformats.org/officeDocument/2006/relationships/hyperlink" Target="https://form.jotform.com/203418711292148" TargetMode="Externa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4.xml"/><Relationship Id="rId1" Type="http://schemas.openxmlformats.org/officeDocument/2006/relationships/slideLayout" Target="../slideLayouts/slideLayout2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0ACE95-4684-1542-FDA1-B103885C6CE0}"/>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460ACF5A-96F0-A3CF-0529-6F796073F1DA}"/>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C0143708-BC5A-8972-3FEF-DA8977F16431}"/>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69640EAC-77B5-470D-F746-335F3A370913}"/>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3D82E13-91FE-3D49-74EB-389E7DDD5F01}"/>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Welcome! While we wait for others to log on, join us for a game. This or That #1: Thin Mints or Carmel DeLites?</a:t>
            </a:r>
          </a:p>
        </p:txBody>
      </p:sp>
      <p:sp>
        <p:nvSpPr>
          <p:cNvPr id="10" name="Rectangle 9">
            <a:extLst>
              <a:ext uri="{FF2B5EF4-FFF2-40B4-BE49-F238E27FC236}">
                <a16:creationId xmlns:a16="http://schemas.microsoft.com/office/drawing/2014/main" id="{E8F91CEE-C387-0032-0E20-E8149D9C18D3}"/>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38164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563A-F481-E0E1-D048-E69F1009F1E4}"/>
              </a:ext>
            </a:extLst>
          </p:cNvPr>
          <p:cNvSpPr>
            <a:spLocks noGrp="1"/>
          </p:cNvSpPr>
          <p:nvPr>
            <p:ph type="title"/>
          </p:nvPr>
        </p:nvSpPr>
        <p:spPr>
          <a:xfrm>
            <a:off x="3814354" y="156442"/>
            <a:ext cx="6400800" cy="1582696"/>
          </a:xfrm>
        </p:spPr>
        <p:txBody>
          <a:bodyPr>
            <a:normAutofit fontScale="90000"/>
          </a:bodyPr>
          <a:lstStyle/>
          <a:p>
            <a:r>
              <a:rPr lang="en-US">
                <a:latin typeface="Girl Scout Display Light"/>
                <a:cs typeface="Arial"/>
              </a:rPr>
              <a:t>2025 Program Updates</a:t>
            </a:r>
            <a:r>
              <a:rPr lang="en-US" sz="4000">
                <a:latin typeface="Girl Scout Display Light"/>
                <a:cs typeface="Arial"/>
              </a:rPr>
              <a:t> </a:t>
            </a:r>
            <a:br>
              <a:rPr lang="en-US">
                <a:latin typeface="Girl Scout Display Light"/>
                <a:cs typeface="Arial"/>
              </a:rPr>
            </a:br>
            <a:r>
              <a:rPr lang="en-US" sz="4000">
                <a:latin typeface="Girl Scout Display Light"/>
                <a:cs typeface="Arial"/>
              </a:rPr>
              <a:t>Cookie Rewards</a:t>
            </a:r>
            <a:br>
              <a:rPr lang="en-US" sz="4000">
                <a:cs typeface="Arial"/>
              </a:rPr>
            </a:br>
            <a:endParaRPr lang="en-US"/>
          </a:p>
        </p:txBody>
      </p:sp>
      <p:sp>
        <p:nvSpPr>
          <p:cNvPr id="3" name="Content Placeholder 2">
            <a:extLst>
              <a:ext uri="{FF2B5EF4-FFF2-40B4-BE49-F238E27FC236}">
                <a16:creationId xmlns:a16="http://schemas.microsoft.com/office/drawing/2014/main" id="{11E0F3A5-6E70-F381-782C-1326B4D7A64B}"/>
              </a:ext>
            </a:extLst>
          </p:cNvPr>
          <p:cNvSpPr>
            <a:spLocks noGrp="1"/>
          </p:cNvSpPr>
          <p:nvPr>
            <p:ph sz="half" idx="2"/>
          </p:nvPr>
        </p:nvSpPr>
        <p:spPr>
          <a:xfrm>
            <a:off x="3814354" y="1419997"/>
            <a:ext cx="7182723" cy="4854632"/>
          </a:xfrm>
        </p:spPr>
        <p:txBody>
          <a:bodyPr>
            <a:normAutofit/>
          </a:bodyPr>
          <a:lstStyle/>
          <a:p>
            <a:pPr marL="914400" lvl="1" indent="-457200">
              <a:buFont typeface="Arial" panose="020B0604020202020204" pitchFamily="34" charset="0"/>
              <a:buChar char="•"/>
            </a:pPr>
            <a:r>
              <a:rPr lang="en-US" sz="3200">
                <a:latin typeface="Girl Scout Display Light" panose="02020003000000000000" pitchFamily="18" charset="0"/>
                <a:cs typeface="Calibri"/>
              </a:rPr>
              <a:t>New </a:t>
            </a:r>
            <a:r>
              <a:rPr lang="en-US" sz="3200" err="1">
                <a:latin typeface="Girl Scout Display Light" panose="02020003000000000000" pitchFamily="18" charset="0"/>
                <a:cs typeface="Calibri"/>
              </a:rPr>
              <a:t>LemonAID</a:t>
            </a:r>
            <a:r>
              <a:rPr lang="en-US" sz="3200">
                <a:latin typeface="Girl Scout Display Light" panose="02020003000000000000" pitchFamily="18" charset="0"/>
                <a:cs typeface="Calibri"/>
              </a:rPr>
              <a:t> Philanthropic Partner: Pet Haven of MN</a:t>
            </a:r>
          </a:p>
          <a:p>
            <a:pPr marL="914400" lvl="1" indent="-457200">
              <a:buFont typeface="Arial" panose="020B0604020202020204" pitchFamily="34" charset="0"/>
              <a:buChar char="•"/>
            </a:pPr>
            <a:r>
              <a:rPr lang="en-US" sz="3200">
                <a:latin typeface="Girl Scout Display Light" panose="02020003000000000000" pitchFamily="18" charset="0"/>
                <a:cs typeface="Calibri"/>
              </a:rPr>
              <a:t>Cookie Credits begin at 60 packages</a:t>
            </a:r>
          </a:p>
          <a:p>
            <a:pPr marL="914400" lvl="1" indent="-457200">
              <a:buFont typeface="Arial" panose="020B0604020202020204" pitchFamily="34" charset="0"/>
              <a:buChar char="•"/>
            </a:pPr>
            <a:r>
              <a:rPr lang="en-US" sz="3200">
                <a:latin typeface="Girl Scout Display Light" panose="02020003000000000000" pitchFamily="18" charset="0"/>
                <a:cs typeface="Calibri"/>
              </a:rPr>
              <a:t>Disney travel reward at 5000 packages, June 11-14</a:t>
            </a:r>
          </a:p>
          <a:p>
            <a:pPr marL="914400" lvl="1" indent="-457200">
              <a:buFont typeface="Arial" panose="020B0604020202020204" pitchFamily="34" charset="0"/>
              <a:buChar char="•"/>
            </a:pPr>
            <a:r>
              <a:rPr lang="en-US" sz="3200">
                <a:latin typeface="Girl Scout Display Light" panose="02020003000000000000" pitchFamily="18" charset="0"/>
                <a:cs typeface="Calibri"/>
              </a:rPr>
              <a:t>New Troop Per Girl Average (PGA) Rewards</a:t>
            </a:r>
          </a:p>
          <a:p>
            <a:pPr marL="1371600" lvl="2" indent="-457200">
              <a:buFont typeface="Arial" panose="020B0604020202020204" pitchFamily="34" charset="0"/>
              <a:buChar char="•"/>
            </a:pPr>
            <a:r>
              <a:rPr lang="en-US" sz="2800" err="1">
                <a:latin typeface="Girl Scout Display Light" panose="02020003000000000000" pitchFamily="18" charset="0"/>
                <a:cs typeface="Calibri"/>
              </a:rPr>
              <a:t>Valleyfair</a:t>
            </a:r>
            <a:r>
              <a:rPr lang="en-US" sz="2800">
                <a:latin typeface="Girl Scout Display Light" panose="02020003000000000000" pitchFamily="18" charset="0"/>
                <a:cs typeface="Calibri"/>
              </a:rPr>
              <a:t> Event on June 22</a:t>
            </a:r>
          </a:p>
          <a:p>
            <a:endParaRPr lang="en-US"/>
          </a:p>
        </p:txBody>
      </p:sp>
      <p:pic>
        <p:nvPicPr>
          <p:cNvPr id="5" name="Picture 4" descr="A black and white neck pillow&#10;&#10;Description automatically generated">
            <a:extLst>
              <a:ext uri="{FF2B5EF4-FFF2-40B4-BE49-F238E27FC236}">
                <a16:creationId xmlns:a16="http://schemas.microsoft.com/office/drawing/2014/main" id="{0B49519F-3771-4EA7-0B35-C6B7D7A18263}"/>
              </a:ext>
            </a:extLst>
          </p:cNvPr>
          <p:cNvPicPr>
            <a:picLocks noChangeAspect="1"/>
          </p:cNvPicPr>
          <p:nvPr/>
        </p:nvPicPr>
        <p:blipFill>
          <a:blip r:embed="rId3"/>
          <a:stretch>
            <a:fillRect/>
          </a:stretch>
        </p:blipFill>
        <p:spPr>
          <a:xfrm>
            <a:off x="676003" y="475990"/>
            <a:ext cx="1656806" cy="1656806"/>
          </a:xfrm>
          <a:prstGeom prst="rect">
            <a:avLst/>
          </a:prstGeom>
        </p:spPr>
      </p:pic>
      <p:pic>
        <p:nvPicPr>
          <p:cNvPr id="7" name="Picture 6" descr="A towel with panda faces&#10;&#10;Description automatically generated">
            <a:extLst>
              <a:ext uri="{FF2B5EF4-FFF2-40B4-BE49-F238E27FC236}">
                <a16:creationId xmlns:a16="http://schemas.microsoft.com/office/drawing/2014/main" id="{376112FB-ED94-ECC8-1778-73C0D618C52A}"/>
              </a:ext>
            </a:extLst>
          </p:cNvPr>
          <p:cNvPicPr>
            <a:picLocks noChangeAspect="1"/>
          </p:cNvPicPr>
          <p:nvPr/>
        </p:nvPicPr>
        <p:blipFill>
          <a:blip r:embed="rId4"/>
          <a:stretch>
            <a:fillRect/>
          </a:stretch>
        </p:blipFill>
        <p:spPr>
          <a:xfrm>
            <a:off x="681446" y="2516184"/>
            <a:ext cx="1656806" cy="1656806"/>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50F2D005-D6B5-1EBE-734E-5023B1B4DB2A}"/>
              </a:ext>
            </a:extLst>
          </p:cNvPr>
          <p:cNvPicPr>
            <a:picLocks noChangeAspect="1"/>
          </p:cNvPicPr>
          <p:nvPr/>
        </p:nvPicPr>
        <p:blipFill>
          <a:blip r:embed="rId5"/>
          <a:stretch>
            <a:fillRect/>
          </a:stretch>
        </p:blipFill>
        <p:spPr>
          <a:xfrm>
            <a:off x="0" y="4556378"/>
            <a:ext cx="3413760" cy="1374164"/>
          </a:xfrm>
          <a:prstGeom prst="rect">
            <a:avLst/>
          </a:prstGeom>
        </p:spPr>
      </p:pic>
    </p:spTree>
    <p:extLst>
      <p:ext uri="{BB962C8B-B14F-4D97-AF65-F5344CB8AC3E}">
        <p14:creationId xmlns:p14="http://schemas.microsoft.com/office/powerpoint/2010/main" val="5116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701457" y="233401"/>
            <a:ext cx="6851737" cy="1483318"/>
          </a:xfrm>
        </p:spPr>
        <p:txBody>
          <a:bodyPr>
            <a:normAutofit/>
          </a:bodyPr>
          <a:lstStyle/>
          <a:p>
            <a:pPr>
              <a:lnSpc>
                <a:spcPct val="100000"/>
              </a:lnSpc>
            </a:pPr>
            <a:r>
              <a:rPr lang="en-US">
                <a:latin typeface="Girl Scout Display Light"/>
                <a:cs typeface="Arial"/>
              </a:rPr>
              <a:t>2025 Program Updates </a:t>
            </a:r>
            <a:br>
              <a:rPr lang="en-US">
                <a:latin typeface="Girl Scout Display Light"/>
                <a:cs typeface="Arial"/>
              </a:rPr>
            </a:br>
            <a:r>
              <a:rPr lang="en-US">
                <a:latin typeface="Girl Scout Display Light"/>
                <a:cs typeface="Calibri"/>
              </a:rPr>
              <a:t>Volunteer Communications </a:t>
            </a:r>
            <a:endParaRPr lang="en-US" sz="4400">
              <a:latin typeface="Girl Scout Display Light"/>
            </a:endParaRP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237993" y="1311139"/>
            <a:ext cx="8455069" cy="5166986"/>
          </a:xfrm>
        </p:spPr>
        <p:txBody>
          <a:bodyPr vert="horz" lIns="91440" tIns="45720" rIns="91440" bIns="45720" rtlCol="0" anchor="t">
            <a:normAutofit fontScale="92500" lnSpcReduction="20000"/>
          </a:bodyPr>
          <a:lstStyle/>
          <a:p>
            <a:pPr>
              <a:buFont typeface="Arial"/>
              <a:buChar char="•"/>
            </a:pPr>
            <a:endParaRPr lang="en-US" sz="2000">
              <a:latin typeface="Girl Scout Text Book"/>
              <a:cs typeface="Arial"/>
            </a:endParaRPr>
          </a:p>
          <a:p>
            <a:pPr>
              <a:lnSpc>
                <a:spcPct val="150000"/>
              </a:lnSpc>
              <a:buFont typeface="Arial"/>
              <a:buChar char="•"/>
            </a:pPr>
            <a:r>
              <a:rPr lang="en-US" sz="2400" err="1">
                <a:latin typeface="Girl Scout Display Light" panose="02020003000000000000" pitchFamily="18" charset="0"/>
                <a:cs typeface="Arial"/>
              </a:rPr>
              <a:t>Rallyhood</a:t>
            </a:r>
            <a:endParaRPr lang="en-US" sz="2400">
              <a:latin typeface="Girl Scout Display Light" panose="02020003000000000000" pitchFamily="18" charset="0"/>
              <a:cs typeface="Arial"/>
            </a:endParaRPr>
          </a:p>
          <a:p>
            <a:pPr lvl="1">
              <a:lnSpc>
                <a:spcPct val="150000"/>
              </a:lnSpc>
              <a:buFont typeface="Arial"/>
              <a:buChar char="•"/>
            </a:pPr>
            <a:r>
              <a:rPr lang="en-US" b="0" i="0" u="none" strike="noStrike" noProof="0">
                <a:solidFill>
                  <a:srgbClr val="000000"/>
                </a:solidFill>
                <a:latin typeface="Girl Scout Display Light" panose="02020003000000000000" pitchFamily="18" charset="0"/>
                <a:hlinkClick r:id="rId3"/>
              </a:rPr>
              <a:t>Council Wide Community Product Leaders – GSRV Rally</a:t>
            </a:r>
            <a:endParaRPr lang="en-US" b="0" i="0" u="none" strike="noStrike" noProof="0">
              <a:solidFill>
                <a:srgbClr val="000000"/>
              </a:solidFill>
              <a:latin typeface="Girl Scout Display Light" panose="02020003000000000000" pitchFamily="18" charset="0"/>
            </a:endParaRPr>
          </a:p>
          <a:p>
            <a:pPr lvl="1">
              <a:lnSpc>
                <a:spcPct val="150000"/>
              </a:lnSpc>
              <a:buFont typeface="Arial"/>
              <a:buChar char="•"/>
            </a:pPr>
            <a:r>
              <a:rPr lang="en-US">
                <a:latin typeface="Girl Scout Display Light" panose="02020003000000000000" pitchFamily="18" charset="0"/>
                <a:cs typeface="Arial"/>
                <a:hlinkClick r:id="rId4"/>
              </a:rPr>
              <a:t>Council Wide Troop Product Program Volunteers – GSRV Rally</a:t>
            </a:r>
            <a:r>
              <a:rPr lang="en-US">
                <a:latin typeface="Girl Scout Display Light" panose="02020003000000000000" pitchFamily="18" charset="0"/>
                <a:cs typeface="Arial"/>
              </a:rPr>
              <a:t> </a:t>
            </a:r>
          </a:p>
          <a:p>
            <a:pPr lvl="1">
              <a:lnSpc>
                <a:spcPct val="150000"/>
              </a:lnSpc>
              <a:buFont typeface="Arial"/>
              <a:buChar char="•"/>
            </a:pPr>
            <a:r>
              <a:rPr lang="en-US">
                <a:latin typeface="Girl Scout Display Light" panose="02020003000000000000" pitchFamily="18" charset="0"/>
                <a:cs typeface="Arial"/>
              </a:rPr>
              <a:t>Cookie Swap Rallies </a:t>
            </a:r>
          </a:p>
          <a:p>
            <a:pPr lvl="2">
              <a:lnSpc>
                <a:spcPct val="150000"/>
              </a:lnSpc>
              <a:buFont typeface="Arial"/>
              <a:buChar char="•"/>
            </a:pPr>
            <a:r>
              <a:rPr lang="en-US" sz="2400">
                <a:latin typeface="Girl Scout Display Light" panose="02020003000000000000" pitchFamily="18" charset="0"/>
                <a:cs typeface="Arial"/>
              </a:rPr>
              <a:t>9 new rallies based on geographic areas</a:t>
            </a:r>
          </a:p>
          <a:p>
            <a:pPr>
              <a:lnSpc>
                <a:spcPct val="150000"/>
              </a:lnSpc>
              <a:buFont typeface="Arial"/>
              <a:buChar char="•"/>
            </a:pPr>
            <a:r>
              <a:rPr lang="en-US" sz="2400">
                <a:latin typeface="Girl Scout Display Light" panose="02020003000000000000" pitchFamily="18" charset="0"/>
                <a:cs typeface="Arial"/>
              </a:rPr>
              <a:t>Just-in-time Resources</a:t>
            </a:r>
          </a:p>
          <a:p>
            <a:pPr lvl="1">
              <a:lnSpc>
                <a:spcPct val="150000"/>
              </a:lnSpc>
              <a:buFont typeface="Arial"/>
              <a:buChar char="•"/>
            </a:pPr>
            <a:r>
              <a:rPr lang="en-US">
                <a:latin typeface="Girl Scout Display Light" panose="02020003000000000000" pitchFamily="18" charset="0"/>
                <a:cs typeface="Arial"/>
                <a:hlinkClick r:id="rId5"/>
              </a:rPr>
              <a:t>The Cookie Press</a:t>
            </a:r>
            <a:endParaRPr lang="en-US">
              <a:latin typeface="Girl Scout Display Light" panose="02020003000000000000" pitchFamily="18" charset="0"/>
              <a:cs typeface="Arial"/>
            </a:endParaRPr>
          </a:p>
          <a:p>
            <a:pPr lvl="1">
              <a:lnSpc>
                <a:spcPct val="150000"/>
              </a:lnSpc>
              <a:buFont typeface="Arial"/>
              <a:buChar char="•"/>
            </a:pPr>
            <a:r>
              <a:rPr lang="en-US">
                <a:latin typeface="Girl Scout Display Light" panose="02020003000000000000" pitchFamily="18" charset="0"/>
                <a:cs typeface="Arial"/>
              </a:rPr>
              <a:t>Direct-to-Volunteer Emails</a:t>
            </a:r>
          </a:p>
          <a:p>
            <a:pPr marL="914400" lvl="2" indent="0"/>
            <a:endParaRPr lang="en-US" sz="1600">
              <a:latin typeface="Girl Scout Text Book"/>
              <a:cs typeface="Arial"/>
            </a:endParaRPr>
          </a:p>
        </p:txBody>
      </p:sp>
      <p:pic>
        <p:nvPicPr>
          <p:cNvPr id="5" name="Picture 4">
            <a:extLst>
              <a:ext uri="{FF2B5EF4-FFF2-40B4-BE49-F238E27FC236}">
                <a16:creationId xmlns:a16="http://schemas.microsoft.com/office/drawing/2014/main" id="{7BCAE394-5C43-8C25-03C5-CA51DB54A1C4}"/>
              </a:ext>
            </a:extLst>
          </p:cNvPr>
          <p:cNvPicPr>
            <a:picLocks noChangeAspect="1"/>
          </p:cNvPicPr>
          <p:nvPr/>
        </p:nvPicPr>
        <p:blipFill>
          <a:blip r:embed="rId6"/>
          <a:stretch>
            <a:fillRect/>
          </a:stretch>
        </p:blipFill>
        <p:spPr>
          <a:xfrm>
            <a:off x="7968436" y="3127649"/>
            <a:ext cx="3985571" cy="1101132"/>
          </a:xfrm>
          <a:prstGeom prst="rect">
            <a:avLst/>
          </a:prstGeom>
        </p:spPr>
      </p:pic>
      <p:pic>
        <p:nvPicPr>
          <p:cNvPr id="7" name="Picture 6">
            <a:extLst>
              <a:ext uri="{FF2B5EF4-FFF2-40B4-BE49-F238E27FC236}">
                <a16:creationId xmlns:a16="http://schemas.microsoft.com/office/drawing/2014/main" id="{5FAB9FB5-7D91-042D-D5F2-8197C6943254}"/>
              </a:ext>
            </a:extLst>
          </p:cNvPr>
          <p:cNvPicPr>
            <a:picLocks noChangeAspect="1"/>
          </p:cNvPicPr>
          <p:nvPr/>
        </p:nvPicPr>
        <p:blipFill>
          <a:blip r:embed="rId7"/>
          <a:stretch>
            <a:fillRect/>
          </a:stretch>
        </p:blipFill>
        <p:spPr>
          <a:xfrm>
            <a:off x="7968436" y="4703647"/>
            <a:ext cx="3985571" cy="1686428"/>
          </a:xfrm>
          <a:prstGeom prst="rect">
            <a:avLst/>
          </a:prstGeom>
        </p:spPr>
      </p:pic>
    </p:spTree>
    <p:extLst>
      <p:ext uri="{BB962C8B-B14F-4D97-AF65-F5344CB8AC3E}">
        <p14:creationId xmlns:p14="http://schemas.microsoft.com/office/powerpoint/2010/main" val="3745873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DAC1-F50B-303F-964B-B23677D4136F}"/>
              </a:ext>
            </a:extLst>
          </p:cNvPr>
          <p:cNvSpPr>
            <a:spLocks noGrp="1"/>
          </p:cNvSpPr>
          <p:nvPr>
            <p:ph type="title"/>
          </p:nvPr>
        </p:nvSpPr>
        <p:spPr>
          <a:xfrm>
            <a:off x="700413" y="41593"/>
            <a:ext cx="6188901" cy="1325563"/>
          </a:xfrm>
        </p:spPr>
        <p:txBody>
          <a:bodyPr>
            <a:normAutofit/>
          </a:bodyPr>
          <a:lstStyle/>
          <a:p>
            <a:r>
              <a:rPr lang="en-US" sz="3600" kern="1200">
                <a:solidFill>
                  <a:srgbClr val="000000"/>
                </a:solidFill>
                <a:effectLst/>
                <a:latin typeface="Girl Scout Display Light"/>
                <a:cs typeface="Arial"/>
              </a:rPr>
              <a:t>2025 Program Updates Cookie </a:t>
            </a:r>
            <a:r>
              <a:rPr lang="en-US" sz="3600">
                <a:latin typeface="Girl Scout Display Light"/>
              </a:rPr>
              <a:t>Booths</a:t>
            </a:r>
          </a:p>
        </p:txBody>
      </p:sp>
      <p:sp>
        <p:nvSpPr>
          <p:cNvPr id="3" name="Content Placeholder 2">
            <a:extLst>
              <a:ext uri="{FF2B5EF4-FFF2-40B4-BE49-F238E27FC236}">
                <a16:creationId xmlns:a16="http://schemas.microsoft.com/office/drawing/2014/main" id="{D7BC8F57-4281-43C6-3AE4-3AFCC8E89CAF}"/>
              </a:ext>
            </a:extLst>
          </p:cNvPr>
          <p:cNvSpPr>
            <a:spLocks noGrp="1"/>
          </p:cNvSpPr>
          <p:nvPr>
            <p:ph sz="half" idx="2"/>
          </p:nvPr>
        </p:nvSpPr>
        <p:spPr>
          <a:xfrm>
            <a:off x="274530" y="1576032"/>
            <a:ext cx="6840645" cy="4655488"/>
          </a:xfrm>
        </p:spPr>
        <p:txBody>
          <a:bodyPr vert="horz" lIns="91440" tIns="45720" rIns="91440" bIns="45720" rtlCol="0" anchor="t">
            <a:noAutofit/>
          </a:bodyPr>
          <a:lstStyle/>
          <a:p>
            <a:pPr marL="457200" marR="0" lvl="0" indent="-457200">
              <a:spcBef>
                <a:spcPts val="600"/>
              </a:spcBef>
              <a:spcAft>
                <a:spcPts val="0"/>
              </a:spcAft>
              <a:buFont typeface="Arial" panose="020B0604020202020204" pitchFamily="34" charset="0"/>
              <a:buChar char="•"/>
            </a:pPr>
            <a:r>
              <a:rPr lang="en-US">
                <a:effectLst/>
                <a:latin typeface="Girl Scout Display Light"/>
                <a:ea typeface="Calibri"/>
                <a:cs typeface="Arial"/>
              </a:rPr>
              <a:t>Updated </a:t>
            </a:r>
            <a:r>
              <a:rPr lang="en-US">
                <a:effectLst/>
                <a:latin typeface="Girl Scout Display Light"/>
                <a:ea typeface="Calibri"/>
                <a:cs typeface="Arial"/>
                <a:hlinkClick r:id="rId3"/>
              </a:rPr>
              <a:t>Cookie Booth Guide </a:t>
            </a:r>
            <a:r>
              <a:rPr lang="en-US">
                <a:effectLst/>
                <a:latin typeface="Girl Scout Display Light"/>
                <a:ea typeface="Calibri"/>
                <a:cs typeface="Arial"/>
              </a:rPr>
              <a:t>&amp; Booth Kit</a:t>
            </a:r>
            <a:endParaRPr lang="en-US" sz="2800">
              <a:effectLst/>
              <a:latin typeface="Girl Scout Display Light"/>
              <a:ea typeface="Calibri"/>
              <a:cs typeface="Arial"/>
            </a:endParaRPr>
          </a:p>
          <a:p>
            <a:pPr marL="457200" indent="-457200">
              <a:spcBef>
                <a:spcPts val="600"/>
              </a:spcBef>
              <a:buFont typeface="Arial" panose="020B0604020202020204" pitchFamily="34" charset="0"/>
              <a:buChar char="•"/>
            </a:pPr>
            <a:r>
              <a:rPr lang="en-US">
                <a:effectLst/>
                <a:latin typeface="Girl Scout Display Light"/>
                <a:ea typeface="Calibri"/>
                <a:cs typeface="Arial"/>
              </a:rPr>
              <a:t>Updated Cookie Booth </a:t>
            </a:r>
            <a:r>
              <a:rPr lang="en-US">
                <a:effectLst/>
                <a:latin typeface="Girl Scout Display Light"/>
                <a:ea typeface="Calibri"/>
                <a:cs typeface="Arial"/>
                <a:hlinkClick r:id="rId4"/>
              </a:rPr>
              <a:t>Do Not Contact List</a:t>
            </a:r>
            <a:endParaRPr lang="en-US">
              <a:effectLst/>
              <a:latin typeface="Girl Scout Display Light" panose="02020003000000000000" pitchFamily="18" charset="0"/>
              <a:ea typeface="Calibri" panose="020F0502020204030204" pitchFamily="34" charset="0"/>
              <a:cs typeface="Arial" panose="020B0604020202020204" pitchFamily="34" charset="0"/>
              <a:hlinkClick r:id="rId4"/>
            </a:endParaRPr>
          </a:p>
          <a:p>
            <a:pPr marL="457200" indent="-457200">
              <a:spcBef>
                <a:spcPts val="600"/>
              </a:spcBef>
              <a:buFont typeface="Arial" panose="020B0604020202020204" pitchFamily="34" charset="0"/>
              <a:buChar char="•"/>
            </a:pPr>
            <a:r>
              <a:rPr lang="en-US">
                <a:effectLst/>
                <a:latin typeface="Girl Scout Display Light"/>
                <a:ea typeface="Calibri"/>
                <a:cs typeface="Arial"/>
              </a:rPr>
              <a:t>New List: </a:t>
            </a:r>
            <a:r>
              <a:rPr lang="en-US">
                <a:effectLst/>
                <a:latin typeface="Girl Scout Display Light"/>
                <a:ea typeface="Calibri"/>
                <a:cs typeface="Arial"/>
                <a:hlinkClick r:id="rId5"/>
              </a:rPr>
              <a:t>Businesses Available for Troop-Secured Booths</a:t>
            </a:r>
            <a:r>
              <a:rPr lang="en-US">
                <a:effectLst/>
                <a:latin typeface="Girl Scout Display Light"/>
                <a:ea typeface="Calibri"/>
                <a:cs typeface="Arial"/>
              </a:rPr>
              <a:t> </a:t>
            </a:r>
          </a:p>
          <a:p>
            <a:pPr marL="914400" lvl="1" indent="-457200">
              <a:spcBef>
                <a:spcPts val="600"/>
              </a:spcBef>
              <a:buFont typeface="Arial" panose="020B0604020202020204" pitchFamily="34" charset="0"/>
              <a:buChar char="•"/>
            </a:pPr>
            <a:r>
              <a:rPr lang="en-US">
                <a:effectLst/>
                <a:latin typeface="Girl Scout Display Light"/>
                <a:ea typeface="Calibri"/>
                <a:cs typeface="Arial"/>
              </a:rPr>
              <a:t>Note: GNC &amp; Dunkin now available for troops to contact</a:t>
            </a:r>
          </a:p>
          <a:p>
            <a:pPr marL="457200" indent="-457200">
              <a:buFont typeface="Arial" panose="020B0604020202020204" pitchFamily="34" charset="0"/>
              <a:buChar char="•"/>
            </a:pPr>
            <a:r>
              <a:rPr lang="en-US">
                <a:latin typeface="Girl Scout Text Book"/>
                <a:cs typeface="Calibri"/>
              </a:rPr>
              <a:t>Fall FUNDraiser bonus booth round</a:t>
            </a:r>
          </a:p>
        </p:txBody>
      </p:sp>
      <p:pic>
        <p:nvPicPr>
          <p:cNvPr id="5" name="Picture 4" descr="A group of people standing next to a table with cookies&#10;&#10;Description automatically generated">
            <a:extLst>
              <a:ext uri="{FF2B5EF4-FFF2-40B4-BE49-F238E27FC236}">
                <a16:creationId xmlns:a16="http://schemas.microsoft.com/office/drawing/2014/main" id="{DD624A8E-AE0A-5BF2-D892-3AB8AE0913EB}"/>
              </a:ext>
            </a:extLst>
          </p:cNvPr>
          <p:cNvPicPr>
            <a:picLocks noChangeAspect="1"/>
          </p:cNvPicPr>
          <p:nvPr/>
        </p:nvPicPr>
        <p:blipFill>
          <a:blip r:embed="rId6"/>
          <a:stretch>
            <a:fillRect/>
          </a:stretch>
        </p:blipFill>
        <p:spPr>
          <a:xfrm>
            <a:off x="7304616" y="2736850"/>
            <a:ext cx="4821760" cy="3494670"/>
          </a:xfrm>
          <a:prstGeom prst="rect">
            <a:avLst/>
          </a:prstGeom>
        </p:spPr>
      </p:pic>
    </p:spTree>
    <p:extLst>
      <p:ext uri="{BB962C8B-B14F-4D97-AF65-F5344CB8AC3E}">
        <p14:creationId xmlns:p14="http://schemas.microsoft.com/office/powerpoint/2010/main" val="317633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DAC1-F50B-303F-964B-B23677D4136F}"/>
              </a:ext>
            </a:extLst>
          </p:cNvPr>
          <p:cNvSpPr>
            <a:spLocks noGrp="1"/>
          </p:cNvSpPr>
          <p:nvPr>
            <p:ph type="title"/>
          </p:nvPr>
        </p:nvSpPr>
        <p:spPr>
          <a:xfrm>
            <a:off x="299258" y="179379"/>
            <a:ext cx="8544117" cy="1325563"/>
          </a:xfrm>
        </p:spPr>
        <p:txBody>
          <a:bodyPr>
            <a:normAutofit/>
          </a:bodyPr>
          <a:lstStyle/>
          <a:p>
            <a:r>
              <a:rPr lang="en-US" sz="3600" kern="1200">
                <a:solidFill>
                  <a:srgbClr val="000000"/>
                </a:solidFill>
                <a:effectLst/>
                <a:latin typeface="Girl Scout Display Light"/>
                <a:cs typeface="Arial"/>
              </a:rPr>
              <a:t>2025 Program Updates </a:t>
            </a:r>
            <a:br>
              <a:rPr lang="en-US" sz="3600" kern="1200">
                <a:effectLst/>
                <a:latin typeface="Girl Scout Display Light"/>
                <a:cs typeface="Arial" panose="020B0604020202020204" pitchFamily="34" charset="0"/>
              </a:rPr>
            </a:br>
            <a:r>
              <a:rPr lang="en-US" sz="3600" kern="1200">
                <a:solidFill>
                  <a:srgbClr val="000000"/>
                </a:solidFill>
                <a:effectLst/>
                <a:latin typeface="Girl Scout Display Light"/>
                <a:cs typeface="Arial"/>
              </a:rPr>
              <a:t>Cookie Exchange &amp; New Resources</a:t>
            </a:r>
            <a:endParaRPr lang="en-US" sz="3600">
              <a:latin typeface="Girl Scout Display Light"/>
              <a:cs typeface="Arial"/>
            </a:endParaRPr>
          </a:p>
        </p:txBody>
      </p:sp>
      <p:sp>
        <p:nvSpPr>
          <p:cNvPr id="3" name="Content Placeholder 2">
            <a:extLst>
              <a:ext uri="{FF2B5EF4-FFF2-40B4-BE49-F238E27FC236}">
                <a16:creationId xmlns:a16="http://schemas.microsoft.com/office/drawing/2014/main" id="{D7BC8F57-4281-43C6-3AE4-3AFCC8E89CAF}"/>
              </a:ext>
            </a:extLst>
          </p:cNvPr>
          <p:cNvSpPr>
            <a:spLocks noGrp="1"/>
          </p:cNvSpPr>
          <p:nvPr>
            <p:ph sz="half" idx="2"/>
          </p:nvPr>
        </p:nvSpPr>
        <p:spPr>
          <a:xfrm>
            <a:off x="737992" y="1504942"/>
            <a:ext cx="7341296" cy="5071221"/>
          </a:xfrm>
        </p:spPr>
        <p:txBody>
          <a:bodyPr vert="horz" lIns="91440" tIns="45720" rIns="91440" bIns="45720" rtlCol="0" anchor="t">
            <a:noAutofit/>
          </a:bodyPr>
          <a:lstStyle/>
          <a:p>
            <a:pPr marL="0" marR="0">
              <a:lnSpc>
                <a:spcPct val="107000"/>
              </a:lnSpc>
              <a:spcBef>
                <a:spcPts val="0"/>
              </a:spcBef>
              <a:spcAft>
                <a:spcPts val="800"/>
              </a:spcAft>
            </a:pPr>
            <a:r>
              <a:rPr lang="en-US" sz="2400" kern="100" dirty="0">
                <a:effectLst/>
                <a:latin typeface="Girl Scout Display Light"/>
                <a:ea typeface="Calibri"/>
                <a:cs typeface="Arial"/>
              </a:rPr>
              <a:t>Cookie Exchange Opportunities </a:t>
            </a:r>
          </a:p>
          <a:p>
            <a:pPr marL="342900" marR="0" lvl="0" indent="-342900">
              <a:spcBef>
                <a:spcPts val="600"/>
              </a:spcBef>
              <a:spcAft>
                <a:spcPts val="0"/>
              </a:spcAft>
              <a:buFont typeface="Symbol" panose="05050102010706020507" pitchFamily="18" charset="2"/>
              <a:buChar char=""/>
            </a:pPr>
            <a:r>
              <a:rPr lang="en-US" sz="2400" dirty="0">
                <a:effectLst/>
                <a:latin typeface="Girl Scout Display Light"/>
                <a:ea typeface="Calibri"/>
                <a:cs typeface="Arial"/>
              </a:rPr>
              <a:t>Timeframe in progress, to be announced in The Cookie Press</a:t>
            </a:r>
          </a:p>
          <a:p>
            <a:pPr marL="342900" marR="0" lvl="0" indent="-342900">
              <a:spcBef>
                <a:spcPts val="0"/>
              </a:spcBef>
              <a:spcAft>
                <a:spcPts val="0"/>
              </a:spcAft>
              <a:buFont typeface="Symbol" panose="05050102010706020507" pitchFamily="18" charset="2"/>
              <a:buChar char=""/>
            </a:pPr>
            <a:r>
              <a:rPr lang="en-US" sz="2400" dirty="0">
                <a:effectLst/>
                <a:latin typeface="Girl Scout Display Light"/>
                <a:ea typeface="Calibri"/>
                <a:cs typeface="Arial"/>
              </a:rPr>
              <a:t>Full, bakery-sealed cases </a:t>
            </a:r>
          </a:p>
          <a:p>
            <a:pPr marL="342900" marR="0" lvl="0" indent="-342900">
              <a:spcBef>
                <a:spcPts val="0"/>
              </a:spcBef>
              <a:spcAft>
                <a:spcPts val="0"/>
              </a:spcAft>
              <a:buFont typeface="Symbol" panose="05050102010706020507" pitchFamily="18" charset="2"/>
              <a:buChar char=""/>
            </a:pPr>
            <a:r>
              <a:rPr lang="en-US" sz="2400" dirty="0">
                <a:effectLst/>
                <a:latin typeface="Girl Scout Display Light"/>
                <a:ea typeface="Calibri"/>
                <a:cs typeface="Arial"/>
              </a:rPr>
              <a:t>Caramel Chocolate Chip not exchangeable</a:t>
            </a:r>
          </a:p>
          <a:p>
            <a:pPr marL="342900" marR="0" lvl="0" indent="-342900">
              <a:spcBef>
                <a:spcPts val="0"/>
              </a:spcBef>
              <a:spcAft>
                <a:spcPts val="0"/>
              </a:spcAft>
              <a:buFont typeface="Symbol" panose="05050102010706020507" pitchFamily="18" charset="2"/>
              <a:buChar char=""/>
            </a:pPr>
            <a:r>
              <a:rPr lang="en-US" sz="2400" dirty="0">
                <a:latin typeface="Girl Scout Display Light"/>
                <a:ea typeface="Calibri"/>
                <a:cs typeface="Arial"/>
              </a:rPr>
              <a:t>Cupboard staff will be inspecting all exchanges</a:t>
            </a:r>
            <a:endParaRPr lang="en-US" sz="2400" dirty="0">
              <a:effectLst/>
              <a:latin typeface="Girl Scout Display Light"/>
              <a:ea typeface="Calibri"/>
              <a:cs typeface="Arial"/>
            </a:endParaRPr>
          </a:p>
          <a:p>
            <a:pPr marL="0" marR="0">
              <a:lnSpc>
                <a:spcPct val="107000"/>
              </a:lnSpc>
              <a:spcBef>
                <a:spcPts val="0"/>
              </a:spcBef>
              <a:spcAft>
                <a:spcPts val="800"/>
              </a:spcAft>
            </a:pPr>
            <a:endParaRPr lang="en-US" sz="2400" kern="100" dirty="0">
              <a:effectLst/>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400" kern="100" dirty="0">
                <a:effectLst/>
                <a:latin typeface="Girl Scout Display Light"/>
                <a:ea typeface="Calibri"/>
                <a:cs typeface="Arial"/>
              </a:rPr>
              <a:t>New Resource for First-Year Troops</a:t>
            </a:r>
          </a:p>
          <a:p>
            <a:pPr marL="342900" marR="0" lvl="0" indent="-342900">
              <a:spcBef>
                <a:spcPts val="600"/>
              </a:spcBef>
              <a:spcAft>
                <a:spcPts val="0"/>
              </a:spcAft>
              <a:buFont typeface="Symbol" panose="05050102010706020507" pitchFamily="18" charset="2"/>
              <a:buChar char=""/>
            </a:pPr>
            <a:r>
              <a:rPr lang="en-US" sz="2400" dirty="0">
                <a:effectLst/>
                <a:latin typeface="Girl Scout Display Light"/>
                <a:ea typeface="Calibri"/>
                <a:cs typeface="Arial"/>
                <a:hlinkClick r:id="rId3"/>
              </a:rPr>
              <a:t>Easy-Baked Cookie Program</a:t>
            </a:r>
            <a:endParaRPr lang="en-US" sz="2400" dirty="0">
              <a:effectLst/>
              <a:latin typeface="Girl Scout Display Light" panose="02020003000000000000" pitchFamily="18" charset="0"/>
              <a:ea typeface="Calibri" panose="020F0502020204030204" pitchFamily="34" charset="0"/>
              <a:cs typeface="Arial" panose="020B0604020202020204" pitchFamily="34" charset="0"/>
              <a:hlinkClick r:id="rId4"/>
            </a:endParaRPr>
          </a:p>
          <a:p>
            <a:pPr marL="800100" lvl="1" indent="-342900">
              <a:spcBef>
                <a:spcPts val="0"/>
              </a:spcBef>
              <a:buFont typeface="Symbol" panose="05050102010706020507" pitchFamily="18" charset="2"/>
              <a:buChar char=""/>
            </a:pPr>
            <a:r>
              <a:rPr lang="en-US" sz="2000" dirty="0">
                <a:effectLst/>
                <a:latin typeface="Girl Scout Display Light"/>
                <a:ea typeface="Calibri"/>
                <a:cs typeface="Arial"/>
              </a:rPr>
              <a:t>Designed to guide new troops on participation options</a:t>
            </a:r>
          </a:p>
          <a:p>
            <a:pPr marL="800100" lvl="1" indent="-342900">
              <a:spcBef>
                <a:spcPts val="0"/>
              </a:spcBef>
              <a:buFont typeface="Symbol" panose="05050102010706020507" pitchFamily="18" charset="2"/>
              <a:buChar char=""/>
            </a:pPr>
            <a:endParaRPr lang="en-US" dirty="0">
              <a:latin typeface="Girl Scout Text Book"/>
              <a:cs typeface="Calibri"/>
            </a:endParaRPr>
          </a:p>
        </p:txBody>
      </p:sp>
      <p:pic>
        <p:nvPicPr>
          <p:cNvPr id="4" name="Picture Placeholder 5" descr="A group of people holding boxes&#10;&#10;Description automatically generated">
            <a:extLst>
              <a:ext uri="{FF2B5EF4-FFF2-40B4-BE49-F238E27FC236}">
                <a16:creationId xmlns:a16="http://schemas.microsoft.com/office/drawing/2014/main" id="{48505DB9-7C72-D543-B903-D8C6664946DA}"/>
              </a:ext>
            </a:extLst>
          </p:cNvPr>
          <p:cNvPicPr>
            <a:picLocks noGrp="1" noChangeAspect="1"/>
          </p:cNvPicPr>
          <p:nvPr>
            <p:ph type="pic" sz="quarter" idx="16"/>
          </p:nvPr>
        </p:nvPicPr>
        <p:blipFill rotWithShape="1">
          <a:blip r:embed="rId5"/>
          <a:srcRect l="8307" r="47125"/>
          <a:stretch/>
        </p:blipFill>
        <p:spPr>
          <a:xfrm>
            <a:off x="9094124" y="1222812"/>
            <a:ext cx="2931621" cy="4412375"/>
          </a:xfrm>
          <a:prstGeom prst="rect">
            <a:avLst/>
          </a:prstGeom>
        </p:spPr>
      </p:pic>
    </p:spTree>
    <p:extLst>
      <p:ext uri="{BB962C8B-B14F-4D97-AF65-F5344CB8AC3E}">
        <p14:creationId xmlns:p14="http://schemas.microsoft.com/office/powerpoint/2010/main" val="1452676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4F47FC-890B-F8AC-DFBB-3D87F368787E}"/>
              </a:ext>
            </a:extLst>
          </p:cNvPr>
          <p:cNvSpPr>
            <a:spLocks noGrp="1"/>
          </p:cNvSpPr>
          <p:nvPr>
            <p:ph type="title"/>
          </p:nvPr>
        </p:nvSpPr>
        <p:spPr>
          <a:xfrm>
            <a:off x="752168" y="2098060"/>
            <a:ext cx="10515600" cy="1325563"/>
          </a:xfrm>
        </p:spPr>
        <p:txBody>
          <a:bodyPr>
            <a:normAutofit/>
          </a:bodyPr>
          <a:lstStyle/>
          <a:p>
            <a:r>
              <a:rPr lang="en-US">
                <a:latin typeface="Girl Scout Display Light"/>
              </a:rPr>
              <a:t>2025 Key Dates</a:t>
            </a:r>
          </a:p>
        </p:txBody>
      </p:sp>
      <p:sp>
        <p:nvSpPr>
          <p:cNvPr id="6" name="Content Placeholder 5">
            <a:extLst>
              <a:ext uri="{FF2B5EF4-FFF2-40B4-BE49-F238E27FC236}">
                <a16:creationId xmlns:a16="http://schemas.microsoft.com/office/drawing/2014/main" id="{B1D2DC93-CD43-204B-BCEC-516DED24DEE1}"/>
              </a:ext>
            </a:extLst>
          </p:cNvPr>
          <p:cNvSpPr>
            <a:spLocks noGrp="1"/>
          </p:cNvSpPr>
          <p:nvPr>
            <p:ph idx="1"/>
          </p:nvPr>
        </p:nvSpPr>
        <p:spPr>
          <a:xfrm>
            <a:off x="752167" y="5413604"/>
            <a:ext cx="10515599" cy="2379784"/>
          </a:xfrm>
        </p:spPr>
        <p:txBody>
          <a:bodyPr vert="horz" lIns="91440" tIns="45720" rIns="91440" bIns="45720" rtlCol="0" anchor="t">
            <a:normAutofit/>
          </a:bodyPr>
          <a:lstStyle/>
          <a:p>
            <a:r>
              <a:rPr lang="en-US" sz="2800">
                <a:latin typeface="Girl Scout Display Light"/>
              </a:rPr>
              <a:t>Find these in the Community /Area Cookie Notebook &amp; </a:t>
            </a:r>
            <a:endParaRPr lang="en-US">
              <a:latin typeface="Girl Scout Display Light"/>
            </a:endParaRPr>
          </a:p>
          <a:p>
            <a:r>
              <a:rPr lang="en-US">
                <a:latin typeface="Girl Scout Display Light"/>
                <a:hlinkClick r:id="rId3">
                  <a:extLst>
                    <a:ext uri="{A12FA001-AC4F-418D-AE19-62706E023703}">
                      <ahyp:hlinkClr xmlns:ahyp="http://schemas.microsoft.com/office/drawing/2018/hyperlinkcolor" val="tx"/>
                    </a:ext>
                  </a:extLst>
                </a:hlinkClick>
              </a:rPr>
              <a:t>Troop</a:t>
            </a:r>
            <a:r>
              <a:rPr lang="en-US" sz="2800">
                <a:latin typeface="Girl Scout Display Light"/>
                <a:hlinkClick r:id="rId3">
                  <a:extLst>
                    <a:ext uri="{A12FA001-AC4F-418D-AE19-62706E023703}">
                      <ahyp:hlinkClr xmlns:ahyp="http://schemas.microsoft.com/office/drawing/2018/hyperlinkcolor" val="tx"/>
                    </a:ext>
                  </a:extLst>
                </a:hlinkClick>
              </a:rPr>
              <a:t> Cookie Companion</a:t>
            </a:r>
            <a:endParaRPr lang="en-US" sz="2800">
              <a:latin typeface="Girl Scout Display Light"/>
            </a:endParaRPr>
          </a:p>
        </p:txBody>
      </p:sp>
    </p:spTree>
    <p:extLst>
      <p:ext uri="{BB962C8B-B14F-4D97-AF65-F5344CB8AC3E}">
        <p14:creationId xmlns:p14="http://schemas.microsoft.com/office/powerpoint/2010/main" val="312412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7960-B6BA-164C-B58E-B77B323D9C19}"/>
              </a:ext>
            </a:extLst>
          </p:cNvPr>
          <p:cNvSpPr>
            <a:spLocks noGrp="1"/>
          </p:cNvSpPr>
          <p:nvPr>
            <p:ph type="title"/>
          </p:nvPr>
        </p:nvSpPr>
        <p:spPr>
          <a:xfrm>
            <a:off x="838200" y="84983"/>
            <a:ext cx="10515600" cy="764846"/>
          </a:xfrm>
        </p:spPr>
        <p:txBody>
          <a:bodyPr>
            <a:normAutofit/>
          </a:bodyPr>
          <a:lstStyle/>
          <a:p>
            <a:r>
              <a:rPr lang="en-US">
                <a:latin typeface="Girl Scout Display Light"/>
              </a:rPr>
              <a:t>Important Community Product Leader Dates</a:t>
            </a:r>
          </a:p>
        </p:txBody>
      </p:sp>
      <p:sp>
        <p:nvSpPr>
          <p:cNvPr id="18" name="Title 1">
            <a:extLst>
              <a:ext uri="{FF2B5EF4-FFF2-40B4-BE49-F238E27FC236}">
                <a16:creationId xmlns:a16="http://schemas.microsoft.com/office/drawing/2014/main" id="{4A17D8FF-BB4B-D63E-6BF9-10A968BE36A3}"/>
              </a:ext>
            </a:extLst>
          </p:cNvPr>
          <p:cNvSpPr txBox="1">
            <a:spLocks/>
          </p:cNvSpPr>
          <p:nvPr/>
        </p:nvSpPr>
        <p:spPr>
          <a:xfrm>
            <a:off x="976223" y="532105"/>
            <a:ext cx="10529977" cy="6354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Girl Scout Text Book" panose="02020003000000000000" pitchFamily="18" charset="0"/>
                <a:ea typeface="+mj-ea"/>
                <a:cs typeface="+mj-cs"/>
              </a:defRPr>
            </a:lvl1pPr>
          </a:lstStyle>
          <a:p>
            <a:endParaRPr lang="en-US" sz="2800"/>
          </a:p>
        </p:txBody>
      </p:sp>
      <p:graphicFrame>
        <p:nvGraphicFramePr>
          <p:cNvPr id="3" name="Table 2">
            <a:extLst>
              <a:ext uri="{FF2B5EF4-FFF2-40B4-BE49-F238E27FC236}">
                <a16:creationId xmlns:a16="http://schemas.microsoft.com/office/drawing/2014/main" id="{163DDB62-8ECF-B10E-A2A4-87A1E9520F54}"/>
              </a:ext>
            </a:extLst>
          </p:cNvPr>
          <p:cNvGraphicFramePr>
            <a:graphicFrameLocks noGrp="1"/>
          </p:cNvGraphicFramePr>
          <p:nvPr>
            <p:extLst>
              <p:ext uri="{D42A27DB-BD31-4B8C-83A1-F6EECF244321}">
                <p14:modId xmlns:p14="http://schemas.microsoft.com/office/powerpoint/2010/main" val="697002021"/>
              </p:ext>
            </p:extLst>
          </p:nvPr>
        </p:nvGraphicFramePr>
        <p:xfrm>
          <a:off x="656713" y="849829"/>
          <a:ext cx="11355749" cy="5476070"/>
        </p:xfrm>
        <a:graphic>
          <a:graphicData uri="http://schemas.openxmlformats.org/drawingml/2006/table">
            <a:tbl>
              <a:tblPr firstRow="1" bandRow="1">
                <a:tableStyleId>{F5AB1C69-6EDB-4FF4-983F-18BD219EF322}</a:tableStyleId>
              </a:tblPr>
              <a:tblGrid>
                <a:gridCol w="1871621">
                  <a:extLst>
                    <a:ext uri="{9D8B030D-6E8A-4147-A177-3AD203B41FA5}">
                      <a16:colId xmlns:a16="http://schemas.microsoft.com/office/drawing/2014/main" val="1776747882"/>
                    </a:ext>
                  </a:extLst>
                </a:gridCol>
                <a:gridCol w="3380974">
                  <a:extLst>
                    <a:ext uri="{9D8B030D-6E8A-4147-A177-3AD203B41FA5}">
                      <a16:colId xmlns:a16="http://schemas.microsoft.com/office/drawing/2014/main" val="139880278"/>
                    </a:ext>
                  </a:extLst>
                </a:gridCol>
                <a:gridCol w="6103154">
                  <a:extLst>
                    <a:ext uri="{9D8B030D-6E8A-4147-A177-3AD203B41FA5}">
                      <a16:colId xmlns:a16="http://schemas.microsoft.com/office/drawing/2014/main" val="3174493527"/>
                    </a:ext>
                  </a:extLst>
                </a:gridCol>
              </a:tblGrid>
              <a:tr h="376742">
                <a:tc>
                  <a:txBody>
                    <a:bodyPr/>
                    <a:lstStyle/>
                    <a:p>
                      <a:r>
                        <a:rPr lang="en-US">
                          <a:solidFill>
                            <a:schemeClr val="bg1"/>
                          </a:solidFill>
                          <a:latin typeface="Girl Scout Display Light"/>
                        </a:rPr>
                        <a:t>Date</a:t>
                      </a:r>
                    </a:p>
                  </a:txBody>
                  <a:tcPr/>
                </a:tc>
                <a:tc>
                  <a:txBody>
                    <a:bodyPr/>
                    <a:lstStyle/>
                    <a:p>
                      <a:r>
                        <a:rPr lang="en-US">
                          <a:solidFill>
                            <a:schemeClr val="bg1"/>
                          </a:solidFill>
                          <a:latin typeface="Girl Scout Display Light"/>
                        </a:rPr>
                        <a:t>Event</a:t>
                      </a:r>
                    </a:p>
                  </a:txBody>
                  <a:tcPr/>
                </a:tc>
                <a:tc>
                  <a:txBody>
                    <a:bodyPr/>
                    <a:lstStyle/>
                    <a:p>
                      <a:r>
                        <a:rPr lang="en-US">
                          <a:solidFill>
                            <a:schemeClr val="bg1"/>
                          </a:solidFill>
                          <a:latin typeface="Girl Scout Display Light"/>
                        </a:rPr>
                        <a:t>Task</a:t>
                      </a:r>
                    </a:p>
                  </a:txBody>
                  <a:tcPr/>
                </a:tc>
                <a:extLst>
                  <a:ext uri="{0D108BD9-81ED-4DB2-BD59-A6C34878D82A}">
                    <a16:rowId xmlns:a16="http://schemas.microsoft.com/office/drawing/2014/main" val="2036911644"/>
                  </a:ext>
                </a:extLst>
              </a:tr>
              <a:tr h="596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Girl Scout Display Light"/>
                        </a:rPr>
                        <a:t>Now – Early Jan.</a:t>
                      </a:r>
                      <a:endParaRPr lang="en-US" sz="1600">
                        <a:latin typeface="Girl Scout Display Light"/>
                      </a:endParaRPr>
                    </a:p>
                    <a:p>
                      <a:pPr lvl="0">
                        <a:buNone/>
                      </a:pPr>
                      <a:endParaRPr lang="en-US" sz="1600">
                        <a:latin typeface="Girl Scout Display Light" panose="02020003000000000000"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Girl Scout Display Light"/>
                          <a:ea typeface="+mn-ea"/>
                          <a:cs typeface="+mn-cs"/>
                        </a:rPr>
                        <a:t>Schedule Troop Training</a:t>
                      </a:r>
                      <a:endParaRPr lang="en-US" sz="1600">
                        <a:effectLst/>
                        <a:latin typeface="Girl Scout Display Light"/>
                      </a:endParaRPr>
                    </a:p>
                    <a:p>
                      <a:pPr lvl="0">
                        <a:buNone/>
                      </a:pPr>
                      <a:endParaRPr lang="en-US" sz="1600">
                        <a:latin typeface="Girl Scout Display Light" panose="02020003000000000000"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Girl Scout Display Light"/>
                          <a:ea typeface="+mn-ea"/>
                          <a:cs typeface="+mn-cs"/>
                        </a:rPr>
                        <a:t>Attend online, virtual or in-person</a:t>
                      </a:r>
                      <a:endParaRPr lang="en-US" sz="1600">
                        <a:effectLst/>
                        <a:latin typeface="Girl Scout Display Light"/>
                      </a:endParaRPr>
                    </a:p>
                    <a:p>
                      <a:pPr lvl="0">
                        <a:buNone/>
                      </a:pPr>
                      <a:endParaRPr lang="en-US" sz="1600">
                        <a:latin typeface="Girl Scout Display Light" panose="02020003000000000000" pitchFamily="18" charset="0"/>
                      </a:endParaRPr>
                    </a:p>
                  </a:txBody>
                  <a:tcPr/>
                </a:tc>
                <a:extLst>
                  <a:ext uri="{0D108BD9-81ED-4DB2-BD59-A6C34878D82A}">
                    <a16:rowId xmlns:a16="http://schemas.microsoft.com/office/drawing/2014/main" val="1496628549"/>
                  </a:ext>
                </a:extLst>
              </a:tr>
              <a:tr h="6106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Girl Scout Display Light"/>
                          <a:ea typeface="+mn-ea"/>
                          <a:cs typeface="+mn-cs"/>
                        </a:rPr>
                        <a:t>Now – Early Jan.</a:t>
                      </a:r>
                      <a:endParaRPr lang="en-US" sz="1600">
                        <a:effectLst/>
                        <a:latin typeface="Girl Scout Display Light"/>
                      </a:endParaRPr>
                    </a:p>
                    <a:p>
                      <a:pPr lvl="0">
                        <a:buNone/>
                      </a:pPr>
                      <a:endParaRPr lang="en-US" sz="1600">
                        <a:latin typeface="Girl Scout Display Light" panose="02020003000000000000" pitchFamily="18" charset="0"/>
                      </a:endParaRPr>
                    </a:p>
                  </a:txBody>
                  <a:tcPr/>
                </a:tc>
                <a:tc>
                  <a:txBody>
                    <a:bodyPr/>
                    <a:lstStyle/>
                    <a:p>
                      <a:pPr rtl="0" eaLnBrk="1" latinLnBrk="0" hangingPunct="1"/>
                      <a:r>
                        <a:rPr lang="en-US" sz="1600" kern="1200">
                          <a:solidFill>
                            <a:schemeClr val="dk1"/>
                          </a:solidFill>
                          <a:effectLst/>
                          <a:latin typeface="Girl Scout Display Light"/>
                          <a:ea typeface="+mn-ea"/>
                          <a:cs typeface="+mn-cs"/>
                        </a:rPr>
                        <a:t>Schedule Community Cookie Rally</a:t>
                      </a:r>
                      <a:endParaRPr lang="en-US" sz="1600">
                        <a:effectLst/>
                        <a:latin typeface="Girl Scout Display Light"/>
                      </a:endParaRPr>
                    </a:p>
                    <a:p>
                      <a:pPr lvl="0">
                        <a:buNone/>
                      </a:pPr>
                      <a:endParaRPr lang="en-US" sz="1600">
                        <a:latin typeface="Girl Scout Display Light" panose="02020003000000000000"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Girl Scout Display Light"/>
                          <a:ea typeface="+mn-ea"/>
                          <a:cs typeface="+mn-cs"/>
                        </a:rPr>
                        <a:t>Schedule, plan, and share date with Troops.</a:t>
                      </a:r>
                      <a:endParaRPr lang="en-US" sz="1600">
                        <a:effectLst/>
                        <a:latin typeface="Girl Scout Display Light"/>
                      </a:endParaRPr>
                    </a:p>
                  </a:txBody>
                  <a:tcPr/>
                </a:tc>
                <a:extLst>
                  <a:ext uri="{0D108BD9-81ED-4DB2-BD59-A6C34878D82A}">
                    <a16:rowId xmlns:a16="http://schemas.microsoft.com/office/drawing/2014/main" val="3709709754"/>
                  </a:ext>
                </a:extLst>
              </a:tr>
              <a:tr h="6106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Girl Scout Display Light"/>
                          <a:ea typeface="+mn-ea"/>
                          <a:cs typeface="+mn-cs"/>
                        </a:rPr>
                        <a:t>Dec. 22</a:t>
                      </a:r>
                      <a:endParaRPr lang="en-US" sz="1600">
                        <a:effectLst/>
                        <a:latin typeface="Girl Scout Display Light"/>
                      </a:endParaRPr>
                    </a:p>
                    <a:p>
                      <a:pPr lvl="0">
                        <a:buNone/>
                      </a:pPr>
                      <a:endParaRPr lang="en-US" sz="1600">
                        <a:latin typeface="Girl Scout Display Light" panose="02020003000000000000"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Girl Scout Display Light"/>
                          <a:ea typeface="+mn-ea"/>
                          <a:cs typeface="+mn-cs"/>
                        </a:rPr>
                        <a:t>Cookie Rally Order</a:t>
                      </a:r>
                      <a:endParaRPr lang="en-US" sz="1600">
                        <a:effectLst/>
                        <a:latin typeface="Girl Scout Display Light"/>
                      </a:endParaRPr>
                    </a:p>
                    <a:p>
                      <a:pPr lvl="0">
                        <a:buNone/>
                      </a:pPr>
                      <a:endParaRPr lang="en-US" sz="1600">
                        <a:latin typeface="Girl Scout Display Light" panose="02020003000000000000"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Girl Scout Display Light"/>
                          <a:ea typeface="+mn-ea"/>
                          <a:cs typeface="+mn-cs"/>
                          <a:hlinkClick r:id="rId3"/>
                        </a:rPr>
                        <a:t>Submit order</a:t>
                      </a:r>
                      <a:r>
                        <a:rPr lang="en-US" sz="1600" kern="1200">
                          <a:solidFill>
                            <a:schemeClr val="dk1"/>
                          </a:solidFill>
                          <a:effectLst/>
                          <a:latin typeface="Girl Scout Display Light"/>
                          <a:ea typeface="+mn-ea"/>
                          <a:cs typeface="+mn-cs"/>
                        </a:rPr>
                        <a:t> for cookies to purchase for a Community-led Rally</a:t>
                      </a:r>
                      <a:endParaRPr lang="en-US" sz="1600">
                        <a:effectLst/>
                        <a:latin typeface="Girl Scout Display Light"/>
                      </a:endParaRPr>
                    </a:p>
                    <a:p>
                      <a:pPr lvl="0">
                        <a:buNone/>
                      </a:pPr>
                      <a:endParaRPr lang="en-US" sz="16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230923795"/>
                  </a:ext>
                </a:extLst>
              </a:tr>
              <a:tr h="610607">
                <a:tc>
                  <a:txBody>
                    <a:bodyPr/>
                    <a:lstStyle/>
                    <a:p>
                      <a:pPr lvl="0">
                        <a:buNone/>
                      </a:pPr>
                      <a:r>
                        <a:rPr lang="en-US" sz="1600">
                          <a:latin typeface="Girl Scout Display Light"/>
                        </a:rPr>
                        <a:t>Week of Dec. 30</a:t>
                      </a:r>
                    </a:p>
                  </a:txBody>
                  <a:tcPr/>
                </a:tc>
                <a:tc>
                  <a:txBody>
                    <a:bodyPr/>
                    <a:lstStyle/>
                    <a:p>
                      <a:pPr lvl="0">
                        <a:buNone/>
                      </a:pPr>
                      <a:r>
                        <a:rPr lang="en-US" sz="1600">
                          <a:latin typeface="Girl Scout Display Light"/>
                        </a:rPr>
                        <a:t>Cookie Materials Ship to CPL’s</a:t>
                      </a:r>
                    </a:p>
                  </a:txBody>
                  <a:tcPr/>
                </a:tc>
                <a:tc>
                  <a:txBody>
                    <a:bodyPr/>
                    <a:lstStyle/>
                    <a:p>
                      <a:pPr lvl="0">
                        <a:buNone/>
                      </a:pPr>
                      <a:r>
                        <a:rPr lang="en-US" sz="1600" b="0">
                          <a:solidFill>
                            <a:schemeClr val="tx1"/>
                          </a:solidFill>
                          <a:latin typeface="Girl Scout Display Light"/>
                        </a:rPr>
                        <a:t>Arrange for Troops to pick up sales materials</a:t>
                      </a:r>
                    </a:p>
                  </a:txBody>
                  <a:tcPr/>
                </a:tc>
                <a:extLst>
                  <a:ext uri="{0D108BD9-81ED-4DB2-BD59-A6C34878D82A}">
                    <a16:rowId xmlns:a16="http://schemas.microsoft.com/office/drawing/2014/main" val="2009200316"/>
                  </a:ext>
                </a:extLst>
              </a:tr>
              <a:tr h="610607">
                <a:tc>
                  <a:txBody>
                    <a:bodyPr/>
                    <a:lstStyle/>
                    <a:p>
                      <a:pPr lvl="0">
                        <a:buNone/>
                      </a:pPr>
                      <a:r>
                        <a:rPr lang="en-US" sz="1600">
                          <a:latin typeface="Girl Scout Display Light"/>
                        </a:rPr>
                        <a:t>Jan. 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Girl Scout Display Light"/>
                          <a:ea typeface="+mn-ea"/>
                          <a:cs typeface="+mn-cs"/>
                        </a:rPr>
                        <a:t>Initial Order Deadline</a:t>
                      </a:r>
                      <a:endParaRPr lang="en-US" sz="1600">
                        <a:effectLst/>
                        <a:latin typeface="Girl Scout Display Light"/>
                      </a:endParaRPr>
                    </a:p>
                    <a:p>
                      <a:pPr lvl="0">
                        <a:buNone/>
                      </a:pPr>
                      <a:endParaRPr lang="en-US" sz="1600">
                        <a:latin typeface="Girl Scout Display Light" panose="02020003000000000000"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Girl Scout Display Light"/>
                          <a:ea typeface="+mn-ea"/>
                          <a:cs typeface="+mn-cs"/>
                        </a:rPr>
                        <a:t>Assist Troops with their Initial Order</a:t>
                      </a:r>
                      <a:endParaRPr lang="en-US" sz="1600">
                        <a:effectLst/>
                        <a:latin typeface="Girl Scout Display Light"/>
                      </a:endParaRPr>
                    </a:p>
                    <a:p>
                      <a:pPr lvl="0">
                        <a:buNone/>
                      </a:pPr>
                      <a:endParaRPr lang="en-US" sz="16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3276927617"/>
                  </a:ext>
                </a:extLst>
              </a:tr>
              <a:tr h="610607">
                <a:tc>
                  <a:txBody>
                    <a:bodyPr/>
                    <a:lstStyle/>
                    <a:p>
                      <a:pPr lvl="0">
                        <a:buNone/>
                      </a:pPr>
                      <a:r>
                        <a:rPr lang="en-US" sz="1600" b="0" u="none" strike="noStrike" noProof="0">
                          <a:solidFill>
                            <a:schemeClr val="tx1"/>
                          </a:solidFill>
                          <a:latin typeface="Girl Scout Display Light"/>
                        </a:rPr>
                        <a:t>Feb. 13 - 20</a:t>
                      </a:r>
                      <a:endParaRPr lang="en-US" sz="1600" b="0">
                        <a:solidFill>
                          <a:schemeClr val="tx1"/>
                        </a:solidFill>
                        <a:latin typeface="Girl Scout Display Light"/>
                      </a:endParaRPr>
                    </a:p>
                  </a:txBody>
                  <a:tcPr/>
                </a:tc>
                <a:tc>
                  <a:txBody>
                    <a:bodyPr/>
                    <a:lstStyle/>
                    <a:p>
                      <a:pPr lvl="0">
                        <a:buNone/>
                      </a:pPr>
                      <a:r>
                        <a:rPr lang="en-US" sz="1600" b="0">
                          <a:solidFill>
                            <a:schemeClr val="tx1"/>
                          </a:solidFill>
                          <a:latin typeface="Girl Scout Display Light"/>
                        </a:rPr>
                        <a:t>Cookie Deliveries</a:t>
                      </a:r>
                    </a:p>
                  </a:txBody>
                  <a:tcPr/>
                </a:tc>
                <a:tc>
                  <a:txBody>
                    <a:bodyPr/>
                    <a:lstStyle/>
                    <a:p>
                      <a:pPr lvl="0">
                        <a:buNone/>
                      </a:pPr>
                      <a:r>
                        <a:rPr lang="en-US" sz="1600" b="0" u="none" strike="noStrike" noProof="0">
                          <a:solidFill>
                            <a:schemeClr val="tx1"/>
                          </a:solidFill>
                          <a:latin typeface="Girl Scout Display Light"/>
                        </a:rPr>
                        <a:t>Mega drops: Share delivery reminders/tips with Troops. </a:t>
                      </a:r>
                    </a:p>
                    <a:p>
                      <a:pPr lvl="0">
                        <a:buNone/>
                      </a:pPr>
                      <a:r>
                        <a:rPr lang="en-US" sz="1600" b="0" u="none" strike="noStrike" noProof="0">
                          <a:solidFill>
                            <a:schemeClr val="tx1"/>
                          </a:solidFill>
                          <a:latin typeface="Girl Scout Display Light"/>
                        </a:rPr>
                        <a:t>Mini drops: Oversee delivery/distribute cookies.</a:t>
                      </a:r>
                      <a:endParaRPr lang="en-US" sz="1600" b="0">
                        <a:solidFill>
                          <a:schemeClr val="tx1"/>
                        </a:solidFill>
                        <a:latin typeface="Girl Scout Display Light"/>
                      </a:endParaRPr>
                    </a:p>
                  </a:txBody>
                  <a:tcPr/>
                </a:tc>
                <a:extLst>
                  <a:ext uri="{0D108BD9-81ED-4DB2-BD59-A6C34878D82A}">
                    <a16:rowId xmlns:a16="http://schemas.microsoft.com/office/drawing/2014/main" val="3303140813"/>
                  </a:ext>
                </a:extLst>
              </a:tr>
              <a:tr h="504358">
                <a:tc>
                  <a:txBody>
                    <a:bodyPr/>
                    <a:lstStyle/>
                    <a:p>
                      <a:pPr lvl="0">
                        <a:buNone/>
                      </a:pPr>
                      <a:r>
                        <a:rPr lang="en-US" sz="1600" b="0" u="none" strike="noStrike" noProof="0">
                          <a:solidFill>
                            <a:schemeClr val="tx1"/>
                          </a:solidFill>
                          <a:latin typeface="Girl Scout Display Light"/>
                        </a:rPr>
                        <a:t>Mar. 30</a:t>
                      </a:r>
                      <a:endParaRPr lang="en-US" sz="1600" b="0">
                        <a:solidFill>
                          <a:schemeClr val="tx1"/>
                        </a:solidFill>
                        <a:latin typeface="Girl Scout Display Light"/>
                      </a:endParaRPr>
                    </a:p>
                  </a:txBody>
                  <a:tcPr/>
                </a:tc>
                <a:tc>
                  <a:txBody>
                    <a:bodyPr/>
                    <a:lstStyle/>
                    <a:p>
                      <a:r>
                        <a:rPr lang="en-US" sz="1600" b="0">
                          <a:solidFill>
                            <a:schemeClr val="tx1"/>
                          </a:solidFill>
                          <a:latin typeface="Girl Scout Display Light"/>
                        </a:rPr>
                        <a:t>Cookie Season Ends</a:t>
                      </a:r>
                    </a:p>
                  </a:txBody>
                  <a:tcPr/>
                </a:tc>
                <a:tc>
                  <a:txBody>
                    <a:bodyPr/>
                    <a:lstStyle/>
                    <a:p>
                      <a:r>
                        <a:rPr lang="en-US" sz="1600" b="0">
                          <a:solidFill>
                            <a:schemeClr val="tx1"/>
                          </a:solidFill>
                          <a:latin typeface="Girl Scout Display Light"/>
                        </a:rPr>
                        <a:t>Offer support/tips on how to wrap up the sale.</a:t>
                      </a:r>
                    </a:p>
                  </a:txBody>
                  <a:tcPr/>
                </a:tc>
                <a:extLst>
                  <a:ext uri="{0D108BD9-81ED-4DB2-BD59-A6C34878D82A}">
                    <a16:rowId xmlns:a16="http://schemas.microsoft.com/office/drawing/2014/main" val="4224799573"/>
                  </a:ext>
                </a:extLst>
              </a:tr>
              <a:tr h="596508">
                <a:tc>
                  <a:txBody>
                    <a:bodyPr/>
                    <a:lstStyle/>
                    <a:p>
                      <a:pPr lvl="0">
                        <a:buNone/>
                      </a:pPr>
                      <a:r>
                        <a:rPr lang="en-US" sz="1600" b="0" u="none" strike="noStrike" noProof="0">
                          <a:solidFill>
                            <a:schemeClr val="tx1"/>
                          </a:solidFill>
                          <a:latin typeface="Girl Scout Display Light"/>
                        </a:rPr>
                        <a:t>April 7</a:t>
                      </a:r>
                      <a:endParaRPr lang="en-US" sz="1600">
                        <a:solidFill>
                          <a:schemeClr val="tx1"/>
                        </a:solidFill>
                        <a:latin typeface="Girl Scout Display Light"/>
                      </a:endParaRPr>
                    </a:p>
                  </a:txBody>
                  <a:tcPr/>
                </a:tc>
                <a:tc>
                  <a:txBody>
                    <a:bodyPr/>
                    <a:lstStyle/>
                    <a:p>
                      <a:pPr lvl="0">
                        <a:buNone/>
                      </a:pPr>
                      <a:r>
                        <a:rPr lang="en-US" sz="1600" b="0" i="0" u="none" strike="noStrike" noProof="0">
                          <a:solidFill>
                            <a:schemeClr val="tx1"/>
                          </a:solidFill>
                          <a:latin typeface="Girl Scout Display Light"/>
                        </a:rPr>
                        <a:t>Reward Deadlines for CPL’s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strike="noStrike" noProof="0">
                          <a:solidFill>
                            <a:schemeClr val="tx1"/>
                          </a:solidFill>
                          <a:latin typeface="Girl Scout Display Light"/>
                        </a:rPr>
                        <a:t>Adjust selections in </a:t>
                      </a:r>
                      <a:r>
                        <a:rPr lang="en-US" sz="1600" b="0" u="none" strike="noStrike" noProof="0">
                          <a:solidFill>
                            <a:schemeClr val="tx1"/>
                          </a:solidFill>
                          <a:latin typeface="Girl Scout Display Light"/>
                          <a:hlinkClick r:id="rId4"/>
                        </a:rPr>
                        <a:t>Smart Cookies</a:t>
                      </a:r>
                      <a:endParaRPr lang="en-US" sz="1600" b="0" i="0" u="none" strike="noStrike" noProof="0">
                        <a:solidFill>
                          <a:schemeClr val="tx1"/>
                        </a:solidFill>
                        <a:latin typeface="Girl Scout Display Light"/>
                      </a:endParaRPr>
                    </a:p>
                    <a:p>
                      <a:endParaRPr lang="en-US" sz="16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3171845203"/>
                  </a:ext>
                </a:extLst>
              </a:tr>
              <a:tr h="348919">
                <a:tc>
                  <a:txBody>
                    <a:bodyPr/>
                    <a:lstStyle/>
                    <a:p>
                      <a:pPr lvl="0">
                        <a:buNone/>
                      </a:pPr>
                      <a:r>
                        <a:rPr lang="en-US" sz="1600">
                          <a:solidFill>
                            <a:schemeClr val="tx1"/>
                          </a:solidFill>
                          <a:latin typeface="Girl Scout Display Light"/>
                        </a:rPr>
                        <a:t>Week of May 19</a:t>
                      </a:r>
                    </a:p>
                  </a:txBody>
                  <a:tcPr/>
                </a:tc>
                <a:tc>
                  <a:txBody>
                    <a:bodyPr/>
                    <a:lstStyle/>
                    <a:p>
                      <a:pPr lvl="0">
                        <a:buNone/>
                      </a:pPr>
                      <a:r>
                        <a:rPr lang="en-US" sz="1600" b="0" i="0" u="none" strike="noStrike" noProof="0">
                          <a:solidFill>
                            <a:schemeClr val="tx1"/>
                          </a:solidFill>
                          <a:latin typeface="Girl Scout Display Light"/>
                        </a:rPr>
                        <a:t>Rewards Ship to CPL’s</a:t>
                      </a:r>
                    </a:p>
                  </a:txBody>
                  <a:tcPr/>
                </a:tc>
                <a:tc>
                  <a:txBody>
                    <a:bodyPr/>
                    <a:lstStyle/>
                    <a:p>
                      <a:pPr lvl="0">
                        <a:buNone/>
                      </a:pPr>
                      <a:r>
                        <a:rPr lang="en-US" sz="1600" b="0" u="none" strike="noStrike" noProof="0">
                          <a:solidFill>
                            <a:schemeClr val="tx1"/>
                          </a:solidFill>
                          <a:latin typeface="Girl Scout Display Light"/>
                        </a:rPr>
                        <a:t>Schedule pick-ups with troops</a:t>
                      </a:r>
                      <a:endParaRPr lang="en-US" sz="1600" b="0" i="0" u="none" strike="noStrike" noProof="0">
                        <a:solidFill>
                          <a:schemeClr val="tx1"/>
                        </a:solidFill>
                        <a:latin typeface="Girl Scout Display Light"/>
                      </a:endParaRPr>
                    </a:p>
                  </a:txBody>
                  <a:tcPr/>
                </a:tc>
                <a:extLst>
                  <a:ext uri="{0D108BD9-81ED-4DB2-BD59-A6C34878D82A}">
                    <a16:rowId xmlns:a16="http://schemas.microsoft.com/office/drawing/2014/main" val="3440712329"/>
                  </a:ext>
                </a:extLst>
              </a:tr>
            </a:tbl>
          </a:graphicData>
        </a:graphic>
      </p:graphicFrame>
    </p:spTree>
    <p:extLst>
      <p:ext uri="{BB962C8B-B14F-4D97-AF65-F5344CB8AC3E}">
        <p14:creationId xmlns:p14="http://schemas.microsoft.com/office/powerpoint/2010/main" val="197288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7960-B6BA-164C-B58E-B77B323D9C19}"/>
              </a:ext>
            </a:extLst>
          </p:cNvPr>
          <p:cNvSpPr>
            <a:spLocks noGrp="1"/>
          </p:cNvSpPr>
          <p:nvPr>
            <p:ph type="title"/>
          </p:nvPr>
        </p:nvSpPr>
        <p:spPr>
          <a:xfrm>
            <a:off x="532711" y="-3923"/>
            <a:ext cx="10987344" cy="764846"/>
          </a:xfrm>
        </p:spPr>
        <p:txBody>
          <a:bodyPr>
            <a:normAutofit fontScale="90000"/>
          </a:bodyPr>
          <a:lstStyle/>
          <a:p>
            <a:r>
              <a:rPr lang="en-US" sz="3600">
                <a:effectLst/>
                <a:latin typeface="Girl Scout Display Light"/>
                <a:ea typeface="Calibri"/>
                <a:cs typeface="Arial"/>
              </a:rPr>
              <a:t>Important Troop Volunteer Dates</a:t>
            </a:r>
            <a:br>
              <a:rPr lang="en-US" sz="3600">
                <a:effectLst/>
                <a:latin typeface="Girl Scout Display Light"/>
                <a:ea typeface="Calibri" panose="020F0502020204030204" pitchFamily="34" charset="0"/>
                <a:cs typeface="Arial" panose="020B0604020202020204" pitchFamily="34" charset="0"/>
              </a:rPr>
            </a:br>
            <a:r>
              <a:rPr lang="en-US" sz="2200">
                <a:effectLst/>
                <a:latin typeface="Girl Scout Display Light"/>
                <a:ea typeface="Calibri"/>
                <a:cs typeface="Arial"/>
              </a:rPr>
              <a:t>Find These Dates in the </a:t>
            </a:r>
            <a:r>
              <a:rPr lang="en-US" sz="2200">
                <a:effectLst/>
                <a:latin typeface="Girl Scout Display Light"/>
                <a:ea typeface="Calibri"/>
                <a:cs typeface="Arial"/>
                <a:hlinkClick r:id="rId3"/>
              </a:rPr>
              <a:t>Troop Cookie Companion</a:t>
            </a:r>
            <a:endParaRPr lang="en-US" sz="2700">
              <a:latin typeface="Girl Scout Display Light"/>
              <a:ea typeface="Calibri"/>
              <a:cs typeface="Arial"/>
            </a:endParaRPr>
          </a:p>
        </p:txBody>
      </p:sp>
      <p:graphicFrame>
        <p:nvGraphicFramePr>
          <p:cNvPr id="3" name="Table 2">
            <a:extLst>
              <a:ext uri="{FF2B5EF4-FFF2-40B4-BE49-F238E27FC236}">
                <a16:creationId xmlns:a16="http://schemas.microsoft.com/office/drawing/2014/main" id="{163DDB62-8ECF-B10E-A2A4-87A1E9520F54}"/>
              </a:ext>
            </a:extLst>
          </p:cNvPr>
          <p:cNvGraphicFramePr>
            <a:graphicFrameLocks noGrp="1"/>
          </p:cNvGraphicFramePr>
          <p:nvPr>
            <p:extLst>
              <p:ext uri="{D42A27DB-BD31-4B8C-83A1-F6EECF244321}">
                <p14:modId xmlns:p14="http://schemas.microsoft.com/office/powerpoint/2010/main" val="152263329"/>
              </p:ext>
            </p:extLst>
          </p:nvPr>
        </p:nvGraphicFramePr>
        <p:xfrm>
          <a:off x="685800" y="913323"/>
          <a:ext cx="10849488" cy="5647292"/>
        </p:xfrm>
        <a:graphic>
          <a:graphicData uri="http://schemas.openxmlformats.org/drawingml/2006/table">
            <a:tbl>
              <a:tblPr firstRow="1" bandRow="1">
                <a:tableStyleId>{F5AB1C69-6EDB-4FF4-983F-18BD219EF322}</a:tableStyleId>
              </a:tblPr>
              <a:tblGrid>
                <a:gridCol w="1894562">
                  <a:extLst>
                    <a:ext uri="{9D8B030D-6E8A-4147-A177-3AD203B41FA5}">
                      <a16:colId xmlns:a16="http://schemas.microsoft.com/office/drawing/2014/main" val="1776747882"/>
                    </a:ext>
                  </a:extLst>
                </a:gridCol>
                <a:gridCol w="3407079">
                  <a:extLst>
                    <a:ext uri="{9D8B030D-6E8A-4147-A177-3AD203B41FA5}">
                      <a16:colId xmlns:a16="http://schemas.microsoft.com/office/drawing/2014/main" val="139880278"/>
                    </a:ext>
                  </a:extLst>
                </a:gridCol>
                <a:gridCol w="5547847">
                  <a:extLst>
                    <a:ext uri="{9D8B030D-6E8A-4147-A177-3AD203B41FA5}">
                      <a16:colId xmlns:a16="http://schemas.microsoft.com/office/drawing/2014/main" val="3174493527"/>
                    </a:ext>
                  </a:extLst>
                </a:gridCol>
              </a:tblGrid>
              <a:tr h="363143">
                <a:tc>
                  <a:txBody>
                    <a:bodyPr/>
                    <a:lstStyle/>
                    <a:p>
                      <a:r>
                        <a:rPr lang="en-US">
                          <a:solidFill>
                            <a:schemeClr val="bg1"/>
                          </a:solidFill>
                          <a:latin typeface="Girl Scout Display Light" panose="02020003000000000000" pitchFamily="18" charset="0"/>
                        </a:rPr>
                        <a:t>Date</a:t>
                      </a:r>
                    </a:p>
                  </a:txBody>
                  <a:tcPr/>
                </a:tc>
                <a:tc>
                  <a:txBody>
                    <a:bodyPr/>
                    <a:lstStyle/>
                    <a:p>
                      <a:r>
                        <a:rPr lang="en-US">
                          <a:solidFill>
                            <a:schemeClr val="bg1"/>
                          </a:solidFill>
                        </a:rPr>
                        <a:t>Event</a:t>
                      </a:r>
                      <a:endParaRPr lang="en-US">
                        <a:solidFill>
                          <a:schemeClr val="bg1"/>
                        </a:solidFill>
                        <a:latin typeface="Girl Scout Display Light" panose="02020003000000000000" pitchFamily="18" charset="0"/>
                      </a:endParaRPr>
                    </a:p>
                  </a:txBody>
                  <a:tcPr/>
                </a:tc>
                <a:tc>
                  <a:txBody>
                    <a:bodyPr/>
                    <a:lstStyle/>
                    <a:p>
                      <a:r>
                        <a:rPr lang="en-US">
                          <a:solidFill>
                            <a:schemeClr val="bg1"/>
                          </a:solidFill>
                        </a:rPr>
                        <a:t>Task</a:t>
                      </a:r>
                      <a:endParaRPr lang="en-US">
                        <a:solidFill>
                          <a:schemeClr val="bg1"/>
                        </a:solidFill>
                        <a:latin typeface="Girl Scout Display Light" panose="02020003000000000000" pitchFamily="18" charset="0"/>
                      </a:endParaRPr>
                    </a:p>
                  </a:txBody>
                  <a:tcPr/>
                </a:tc>
                <a:extLst>
                  <a:ext uri="{0D108BD9-81ED-4DB2-BD59-A6C34878D82A}">
                    <a16:rowId xmlns:a16="http://schemas.microsoft.com/office/drawing/2014/main" val="2036911644"/>
                  </a:ext>
                </a:extLst>
              </a:tr>
              <a:tr h="635501">
                <a:tc>
                  <a:txBody>
                    <a:bodyPr/>
                    <a:lstStyle/>
                    <a:p>
                      <a:pPr lvl="0">
                        <a:buNone/>
                      </a:pPr>
                      <a:r>
                        <a:rPr lang="en-US" sz="1400" b="0" u="none" strike="noStrike" noProof="0">
                          <a:solidFill>
                            <a:schemeClr val="tx1"/>
                          </a:solidFill>
                          <a:latin typeface="Girl Scout Display Light" panose="02020003000000000000" pitchFamily="18" charset="0"/>
                        </a:rPr>
                        <a:t>Now – Early Jan.</a:t>
                      </a:r>
                      <a:endParaRPr lang="en-US" sz="1400">
                        <a:latin typeface="Girl Scout Display Light" panose="02020003000000000000" pitchFamily="18" charset="0"/>
                      </a:endParaRPr>
                    </a:p>
                  </a:txBody>
                  <a:tcPr/>
                </a:tc>
                <a:tc>
                  <a:txBody>
                    <a:bodyPr/>
                    <a:lstStyle/>
                    <a:p>
                      <a:pPr lvl="0">
                        <a:buNone/>
                      </a:pPr>
                      <a:r>
                        <a:rPr lang="en-US" sz="1400">
                          <a:latin typeface="Girl Scout Display Light" panose="02020003000000000000" pitchFamily="18" charset="0"/>
                        </a:rPr>
                        <a:t>Attend Troop Training</a:t>
                      </a:r>
                    </a:p>
                  </a:txBody>
                  <a:tcPr/>
                </a:tc>
                <a:tc>
                  <a:txBody>
                    <a:bodyPr/>
                    <a:lstStyle/>
                    <a:p>
                      <a:pPr lvl="0">
                        <a:buNone/>
                      </a:pPr>
                      <a:r>
                        <a:rPr lang="en-US" sz="1400" b="0" u="none" strike="noStrike" noProof="0">
                          <a:solidFill>
                            <a:schemeClr val="tx1"/>
                          </a:solidFill>
                          <a:latin typeface="Girl Scout Display Light" panose="02020003000000000000" pitchFamily="18" charset="0"/>
                        </a:rPr>
                        <a:t>Attend online, virtual or in-person training hosted by your Community Product Leader</a:t>
                      </a:r>
                      <a:endParaRPr lang="en-US" sz="1400">
                        <a:latin typeface="Girl Scout Display Light" panose="02020003000000000000" pitchFamily="18" charset="0"/>
                      </a:endParaRPr>
                    </a:p>
                  </a:txBody>
                  <a:tcPr/>
                </a:tc>
                <a:extLst>
                  <a:ext uri="{0D108BD9-81ED-4DB2-BD59-A6C34878D82A}">
                    <a16:rowId xmlns:a16="http://schemas.microsoft.com/office/drawing/2014/main" val="1496628549"/>
                  </a:ext>
                </a:extLst>
              </a:tr>
              <a:tr h="635501">
                <a:tc>
                  <a:txBody>
                    <a:bodyPr/>
                    <a:lstStyle/>
                    <a:p>
                      <a:pPr lvl="0">
                        <a:buNone/>
                      </a:pPr>
                      <a:r>
                        <a:rPr lang="en-US" sz="1400">
                          <a:latin typeface="Girl Scout Display Light" panose="02020003000000000000" pitchFamily="18" charset="0"/>
                        </a:rPr>
                        <a:t>Now – Jan. 9</a:t>
                      </a:r>
                    </a:p>
                  </a:txBody>
                  <a:tcPr/>
                </a:tc>
                <a:tc>
                  <a:txBody>
                    <a:bodyPr/>
                    <a:lstStyle/>
                    <a:p>
                      <a:pPr lvl="0">
                        <a:buNone/>
                      </a:pPr>
                      <a:r>
                        <a:rPr lang="en-US" sz="1400">
                          <a:latin typeface="Girl Scout Display Light" panose="02020003000000000000" pitchFamily="18" charset="0"/>
                        </a:rPr>
                        <a:t>Confirm Girl Scout Information</a:t>
                      </a:r>
                    </a:p>
                  </a:txBody>
                  <a:tcPr/>
                </a:tc>
                <a:tc>
                  <a:txBody>
                    <a:bodyPr/>
                    <a:lstStyle/>
                    <a:p>
                      <a:pPr lvl="0">
                        <a:buNone/>
                      </a:pPr>
                      <a:r>
                        <a:rPr lang="en-US" sz="1400">
                          <a:latin typeface="Girl Scout Display Light" panose="02020003000000000000" pitchFamily="18" charset="0"/>
                        </a:rPr>
                        <a:t>Confirm GS name, email in </a:t>
                      </a:r>
                      <a:r>
                        <a:rPr lang="en-US" sz="1400">
                          <a:latin typeface="Girl Scout Display Light" panose="02020003000000000000" pitchFamily="18" charset="0"/>
                          <a:hlinkClick r:id="rId4"/>
                        </a:rPr>
                        <a:t>Smart Cookies </a:t>
                      </a:r>
                      <a:r>
                        <a:rPr lang="en-US" sz="1400">
                          <a:latin typeface="Girl Scout Display Light" panose="02020003000000000000" pitchFamily="18" charset="0"/>
                        </a:rPr>
                        <a:t>for transfer to </a:t>
                      </a:r>
                      <a:r>
                        <a:rPr lang="en-US" sz="1400">
                          <a:latin typeface="Girl Scout Display Light" panose="02020003000000000000" pitchFamily="18" charset="0"/>
                          <a:hlinkClick r:id="rId5"/>
                        </a:rPr>
                        <a:t>Digital Cookie</a:t>
                      </a:r>
                      <a:endParaRPr lang="en-US" sz="1400">
                        <a:latin typeface="Girl Scout Display Light" panose="02020003000000000000" pitchFamily="18" charset="0"/>
                      </a:endParaRPr>
                    </a:p>
                  </a:txBody>
                  <a:tcPr/>
                </a:tc>
                <a:extLst>
                  <a:ext uri="{0D108BD9-81ED-4DB2-BD59-A6C34878D82A}">
                    <a16:rowId xmlns:a16="http://schemas.microsoft.com/office/drawing/2014/main" val="2324511294"/>
                  </a:ext>
                </a:extLst>
              </a:tr>
              <a:tr h="635501">
                <a:tc>
                  <a:txBody>
                    <a:bodyPr/>
                    <a:lstStyle/>
                    <a:p>
                      <a:pPr lvl="0">
                        <a:buNone/>
                      </a:pPr>
                      <a:r>
                        <a:rPr lang="en-US" sz="1400" b="0" u="none" strike="noStrike" noProof="0">
                          <a:solidFill>
                            <a:schemeClr val="tx1"/>
                          </a:solidFill>
                          <a:latin typeface="Girl Scout Display Light" panose="02020003000000000000" pitchFamily="18" charset="0"/>
                        </a:rPr>
                        <a:t>Jan. 24</a:t>
                      </a:r>
                      <a:endParaRPr lang="en-US" sz="1400">
                        <a:latin typeface="Girl Scout Display Light" panose="02020003000000000000" pitchFamily="18" charset="0"/>
                      </a:endParaRPr>
                    </a:p>
                  </a:txBody>
                  <a:tcPr/>
                </a:tc>
                <a:tc>
                  <a:txBody>
                    <a:bodyPr/>
                    <a:lstStyle/>
                    <a:p>
                      <a:pPr lvl="0">
                        <a:buNone/>
                      </a:pPr>
                      <a:r>
                        <a:rPr lang="en-US" sz="1400">
                          <a:latin typeface="Girl Scout Display Light" panose="02020003000000000000" pitchFamily="18" charset="0"/>
                        </a:rPr>
                        <a:t>Initial Order Deadline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noProof="0">
                          <a:solidFill>
                            <a:schemeClr val="tx1"/>
                          </a:solidFill>
                          <a:latin typeface="Girl Scout Display Light" panose="02020003000000000000" pitchFamily="18" charset="0"/>
                        </a:rPr>
                        <a:t>Enter order in </a:t>
                      </a:r>
                      <a:r>
                        <a:rPr lang="en-US" sz="1400" b="0" u="none" strike="noStrike" noProof="0">
                          <a:solidFill>
                            <a:schemeClr val="tx1"/>
                          </a:solidFill>
                          <a:latin typeface="Girl Scout Display Light" panose="02020003000000000000" pitchFamily="18" charset="0"/>
                          <a:hlinkClick r:id="rId4"/>
                        </a:rPr>
                        <a:t>Smart Cookies</a:t>
                      </a:r>
                      <a:r>
                        <a:rPr lang="en-US" sz="1400" b="0" u="none" strike="noStrike" noProof="0">
                          <a:solidFill>
                            <a:schemeClr val="tx1"/>
                          </a:solidFill>
                          <a:latin typeface="Girl Scout Display Light" panose="02020003000000000000" pitchFamily="18" charset="0"/>
                        </a:rPr>
                        <a:t>. Use the </a:t>
                      </a:r>
                      <a:r>
                        <a:rPr lang="en-US" sz="1400" b="0" u="none" strike="noStrike" noProof="0">
                          <a:solidFill>
                            <a:schemeClr val="tx1"/>
                          </a:solidFill>
                          <a:latin typeface="Girl Scout Display Light" panose="02020003000000000000" pitchFamily="18" charset="0"/>
                          <a:hlinkClick r:id="rId6"/>
                        </a:rPr>
                        <a:t>Cookie Calculator</a:t>
                      </a:r>
                      <a:r>
                        <a:rPr lang="en-US" sz="1400" b="0" u="none" strike="noStrike" noProof="0">
                          <a:solidFill>
                            <a:schemeClr val="tx1"/>
                          </a:solidFill>
                          <a:latin typeface="Girl Scout Display Light" panose="02020003000000000000" pitchFamily="18" charset="0"/>
                        </a:rPr>
                        <a:t> to help determine the order.</a:t>
                      </a:r>
                      <a:endParaRPr lang="en-US" sz="1400">
                        <a:latin typeface="Girl Scout Display Light" panose="02020003000000000000" pitchFamily="18" charset="0"/>
                      </a:endParaRPr>
                    </a:p>
                    <a:p>
                      <a:pPr lvl="0">
                        <a:buNone/>
                      </a:pPr>
                      <a:endParaRPr lang="en-US" sz="14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3276927617"/>
                  </a:ext>
                </a:extLst>
              </a:tr>
              <a:tr h="635501">
                <a:tc>
                  <a:txBody>
                    <a:bodyPr/>
                    <a:lstStyle/>
                    <a:p>
                      <a:pPr lvl="0">
                        <a:buNone/>
                      </a:pPr>
                      <a:r>
                        <a:rPr lang="en-US" sz="1400" b="0" u="none" strike="noStrike" noProof="0">
                          <a:solidFill>
                            <a:schemeClr val="tx1"/>
                          </a:solidFill>
                          <a:latin typeface="Girl Scout Display Light" panose="02020003000000000000" pitchFamily="18" charset="0"/>
                        </a:rPr>
                        <a:t>Feb. 13 - 20</a:t>
                      </a:r>
                      <a:endParaRPr lang="en-US" sz="1400" b="0">
                        <a:solidFill>
                          <a:schemeClr val="tx1"/>
                        </a:solidFill>
                        <a:latin typeface="Girl Scout Display Light" panose="02020003000000000000" pitchFamily="18" charset="0"/>
                      </a:endParaRPr>
                    </a:p>
                  </a:txBody>
                  <a:tcPr/>
                </a:tc>
                <a:tc>
                  <a:txBody>
                    <a:bodyPr/>
                    <a:lstStyle/>
                    <a:p>
                      <a:pPr lvl="0">
                        <a:buNone/>
                      </a:pPr>
                      <a:r>
                        <a:rPr lang="en-US" sz="1400" b="0">
                          <a:solidFill>
                            <a:schemeClr val="tx1"/>
                          </a:solidFill>
                          <a:latin typeface="Girl Scout Display Light" panose="02020003000000000000" pitchFamily="18" charset="0"/>
                        </a:rPr>
                        <a:t>Cookie Deliveries</a:t>
                      </a:r>
                    </a:p>
                  </a:txBody>
                  <a:tcPr/>
                </a:tc>
                <a:tc>
                  <a:txBody>
                    <a:bodyPr/>
                    <a:lstStyle/>
                    <a:p>
                      <a:pPr lvl="0">
                        <a:buNone/>
                      </a:pPr>
                      <a:r>
                        <a:rPr lang="en-US" sz="1400" b="0" u="none" strike="noStrike" noProof="0">
                          <a:solidFill>
                            <a:schemeClr val="tx1"/>
                          </a:solidFill>
                          <a:latin typeface="Girl Scout Display Light" panose="02020003000000000000" pitchFamily="18" charset="0"/>
                        </a:rPr>
                        <a:t>Prep/Go to Assigned Mega/Mini Drop</a:t>
                      </a:r>
                      <a:endParaRPr lang="en-US" sz="14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3303140813"/>
                  </a:ext>
                </a:extLst>
              </a:tr>
              <a:tr h="635501">
                <a:tc>
                  <a:txBody>
                    <a:bodyPr/>
                    <a:lstStyle/>
                    <a:p>
                      <a:pPr lvl="0">
                        <a:buNone/>
                      </a:pPr>
                      <a:r>
                        <a:rPr lang="en-US" sz="1400" b="0" u="none" strike="noStrike" noProof="0">
                          <a:solidFill>
                            <a:schemeClr val="tx1"/>
                          </a:solidFill>
                          <a:latin typeface="Girl Scout Display Light" panose="02020003000000000000" pitchFamily="18" charset="0"/>
                        </a:rPr>
                        <a:t>Feb. 12</a:t>
                      </a:r>
                      <a:endParaRPr lang="en-US" sz="1400" b="0">
                        <a:solidFill>
                          <a:schemeClr val="tx1"/>
                        </a:solidFill>
                        <a:latin typeface="Girl Scout Display Light" panose="02020003000000000000" pitchFamily="18" charset="0"/>
                      </a:endParaRPr>
                    </a:p>
                  </a:txBody>
                  <a:tcPr/>
                </a:tc>
                <a:tc>
                  <a:txBody>
                    <a:bodyPr/>
                    <a:lstStyle/>
                    <a:p>
                      <a:pPr lvl="0">
                        <a:buNone/>
                      </a:pPr>
                      <a:r>
                        <a:rPr lang="en-US" sz="1400" b="0">
                          <a:solidFill>
                            <a:schemeClr val="tx1"/>
                          </a:solidFill>
                          <a:latin typeface="Girl Scout Display Light" panose="02020003000000000000" pitchFamily="18" charset="0"/>
                        </a:rPr>
                        <a:t>Cookie Pre-sales &amp; Online Sales Begin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noProof="0">
                          <a:solidFill>
                            <a:schemeClr val="tx1"/>
                          </a:solidFill>
                          <a:latin typeface="Girl Scout Display Light" panose="02020003000000000000" pitchFamily="18" charset="0"/>
                        </a:rPr>
                        <a:t>Share </a:t>
                      </a:r>
                      <a:r>
                        <a:rPr lang="en-US" sz="1400" b="0" u="none" strike="noStrike" noProof="0">
                          <a:solidFill>
                            <a:schemeClr val="tx1"/>
                          </a:solidFill>
                          <a:latin typeface="Girl Scout Display Light" panose="02020003000000000000" pitchFamily="18" charset="0"/>
                          <a:hlinkClick r:id="rId5"/>
                        </a:rPr>
                        <a:t>Digital Cookie </a:t>
                      </a:r>
                      <a:r>
                        <a:rPr lang="en-US" sz="1400" b="0" u="none" strike="noStrike" noProof="0">
                          <a:solidFill>
                            <a:schemeClr val="tx1"/>
                          </a:solidFill>
                          <a:latin typeface="Girl Scout Display Light" panose="02020003000000000000" pitchFamily="18" charset="0"/>
                        </a:rPr>
                        <a:t>sales links; take pre-orders on the order card</a:t>
                      </a:r>
                      <a:endParaRPr lang="en-US" sz="1400" b="0">
                        <a:solidFill>
                          <a:schemeClr val="tx1"/>
                        </a:solidFill>
                        <a:latin typeface="Girl Scout Display Light" panose="02020003000000000000" pitchFamily="18" charset="0"/>
                      </a:endParaRPr>
                    </a:p>
                    <a:p>
                      <a:endParaRPr lang="en-US" sz="14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3256820606"/>
                  </a:ext>
                </a:extLst>
              </a:tr>
              <a:tr h="635501">
                <a:tc>
                  <a:txBody>
                    <a:bodyPr/>
                    <a:lstStyle/>
                    <a:p>
                      <a:pPr lvl="0">
                        <a:buNone/>
                      </a:pPr>
                      <a:r>
                        <a:rPr lang="en-US" sz="1400" b="0" u="none" strike="noStrike" noProof="0">
                          <a:solidFill>
                            <a:schemeClr val="tx1"/>
                          </a:solidFill>
                          <a:latin typeface="Girl Scout Display Light" panose="02020003000000000000" pitchFamily="18" charset="0"/>
                        </a:rPr>
                        <a:t>Feb. 21</a:t>
                      </a:r>
                      <a:endParaRPr lang="en-US" sz="1400" b="0">
                        <a:solidFill>
                          <a:schemeClr val="tx1"/>
                        </a:solidFill>
                        <a:latin typeface="Girl Scout Display Light" panose="02020003000000000000" pitchFamily="18" charset="0"/>
                      </a:endParaRPr>
                    </a:p>
                  </a:txBody>
                  <a:tcPr/>
                </a:tc>
                <a:tc>
                  <a:txBody>
                    <a:bodyPr/>
                    <a:lstStyle/>
                    <a:p>
                      <a:pPr lvl="0">
                        <a:buNone/>
                      </a:pPr>
                      <a:r>
                        <a:rPr lang="en-US" sz="1400" b="0">
                          <a:solidFill>
                            <a:schemeClr val="tx1"/>
                          </a:solidFill>
                          <a:latin typeface="Girl Scout Display Light" panose="02020003000000000000" pitchFamily="18" charset="0"/>
                        </a:rPr>
                        <a:t>Cookie &amp; Booth Go 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Girl Scout Display Light" panose="02020003000000000000" pitchFamily="18" charset="0"/>
                        </a:rPr>
                        <a:t>Participate in cookies in hand sales, deliver pre-orders, engage in booth sales.</a:t>
                      </a:r>
                    </a:p>
                    <a:p>
                      <a:pPr lvl="0">
                        <a:buNone/>
                      </a:pPr>
                      <a:endParaRPr lang="en-US" sz="14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2848391855"/>
                  </a:ext>
                </a:extLst>
              </a:tr>
              <a:tr h="363143">
                <a:tc>
                  <a:txBody>
                    <a:bodyPr/>
                    <a:lstStyle/>
                    <a:p>
                      <a:pPr lvl="0">
                        <a:buNone/>
                      </a:pPr>
                      <a:r>
                        <a:rPr lang="en-US" sz="1400" b="0" u="none" strike="noStrike" noProof="0">
                          <a:solidFill>
                            <a:schemeClr val="tx1"/>
                          </a:solidFill>
                          <a:latin typeface="Girl Scout Display Light" panose="02020003000000000000" pitchFamily="18" charset="0"/>
                        </a:rPr>
                        <a:t>Mar. 30</a:t>
                      </a:r>
                      <a:endParaRPr lang="en-US" sz="1400" b="0">
                        <a:solidFill>
                          <a:schemeClr val="tx1"/>
                        </a:solidFill>
                        <a:latin typeface="Girl Scout Display Light" panose="02020003000000000000" pitchFamily="18" charset="0"/>
                      </a:endParaRPr>
                    </a:p>
                  </a:txBody>
                  <a:tcPr/>
                </a:tc>
                <a:tc>
                  <a:txBody>
                    <a:bodyPr/>
                    <a:lstStyle/>
                    <a:p>
                      <a:r>
                        <a:rPr lang="en-US" sz="1400" b="0">
                          <a:solidFill>
                            <a:schemeClr val="tx1"/>
                          </a:solidFill>
                          <a:latin typeface="Girl Scout Display Light" panose="02020003000000000000" pitchFamily="18" charset="0"/>
                        </a:rPr>
                        <a:t>Cookie Season Ends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Girl Scout Display Light" panose="02020003000000000000" pitchFamily="18" charset="0"/>
                        </a:rPr>
                        <a:t>Last day for online sales, booths</a:t>
                      </a:r>
                    </a:p>
                  </a:txBody>
                  <a:tcPr/>
                </a:tc>
                <a:extLst>
                  <a:ext uri="{0D108BD9-81ED-4DB2-BD59-A6C34878D82A}">
                    <a16:rowId xmlns:a16="http://schemas.microsoft.com/office/drawing/2014/main" val="4224799573"/>
                  </a:ext>
                </a:extLst>
              </a:tr>
              <a:tr h="550202">
                <a:tc>
                  <a:txBody>
                    <a:bodyPr/>
                    <a:lstStyle/>
                    <a:p>
                      <a:pPr lvl="0">
                        <a:buNone/>
                      </a:pPr>
                      <a:r>
                        <a:rPr lang="en-US" sz="1400" b="0" u="none" strike="noStrike" noProof="0">
                          <a:solidFill>
                            <a:schemeClr val="tx1"/>
                          </a:solidFill>
                          <a:latin typeface="Girl Scout Display Light" panose="02020003000000000000" pitchFamily="18" charset="0"/>
                        </a:rPr>
                        <a:t>April 6</a:t>
                      </a:r>
                      <a:endParaRPr lang="en-US" sz="1400" b="0">
                        <a:solidFill>
                          <a:schemeClr val="tx1"/>
                        </a:solidFill>
                        <a:latin typeface="Girl Scout Display Light" panose="02020003000000000000" pitchFamily="18" charset="0"/>
                      </a:endParaRPr>
                    </a:p>
                  </a:txBody>
                  <a:tcPr/>
                </a:tc>
                <a:tc>
                  <a:txBody>
                    <a:bodyPr/>
                    <a:lstStyle/>
                    <a:p>
                      <a:pPr lvl="0">
                        <a:buNone/>
                      </a:pPr>
                      <a:r>
                        <a:rPr lang="en-US" sz="1400" b="0">
                          <a:solidFill>
                            <a:schemeClr val="tx1"/>
                          </a:solidFill>
                          <a:latin typeface="Girl Scout Display Light" panose="02020003000000000000" pitchFamily="18" charset="0"/>
                        </a:rPr>
                        <a:t>Reward Deadline for Troops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noProof="0">
                          <a:solidFill>
                            <a:schemeClr val="tx1"/>
                          </a:solidFill>
                          <a:latin typeface="Girl Scout Display Light" panose="02020003000000000000" pitchFamily="18" charset="0"/>
                        </a:rPr>
                        <a:t>Input selections into </a:t>
                      </a:r>
                      <a:r>
                        <a:rPr lang="en-US" sz="1400" b="0" u="none" strike="noStrike" noProof="0">
                          <a:solidFill>
                            <a:schemeClr val="tx1"/>
                          </a:solidFill>
                          <a:latin typeface="Girl Scout Display Light" panose="02020003000000000000" pitchFamily="18" charset="0"/>
                          <a:hlinkClick r:id="rId4"/>
                        </a:rPr>
                        <a:t>Smart Cookies</a:t>
                      </a:r>
                      <a:endParaRPr lang="en-US" sz="1400" b="0">
                        <a:solidFill>
                          <a:schemeClr val="tx1"/>
                        </a:solidFill>
                        <a:latin typeface="Girl Scout Display Light" panose="02020003000000000000" pitchFamily="18" charset="0"/>
                      </a:endParaRPr>
                    </a:p>
                  </a:txBody>
                  <a:tcPr/>
                </a:tc>
                <a:extLst>
                  <a:ext uri="{0D108BD9-81ED-4DB2-BD59-A6C34878D82A}">
                    <a16:rowId xmlns:a16="http://schemas.microsoft.com/office/drawing/2014/main" val="2920870007"/>
                  </a:ext>
                </a:extLst>
              </a:tr>
              <a:tr h="363143">
                <a:tc>
                  <a:txBody>
                    <a:bodyPr/>
                    <a:lstStyle/>
                    <a:p>
                      <a:pPr lvl="0">
                        <a:buNone/>
                      </a:pPr>
                      <a:r>
                        <a:rPr lang="en-US" sz="1400">
                          <a:solidFill>
                            <a:schemeClr val="tx1"/>
                          </a:solidFill>
                          <a:latin typeface="Girl Scout Display Light" panose="02020003000000000000" pitchFamily="18" charset="0"/>
                        </a:rPr>
                        <a:t>Week of May 19</a:t>
                      </a:r>
                    </a:p>
                  </a:txBody>
                  <a:tcPr/>
                </a:tc>
                <a:tc>
                  <a:txBody>
                    <a:bodyPr/>
                    <a:lstStyle/>
                    <a:p>
                      <a:pPr lvl="0">
                        <a:buNone/>
                      </a:pPr>
                      <a:r>
                        <a:rPr lang="en-US" sz="1400" b="0" i="0" u="none" strike="noStrike" noProof="0">
                          <a:solidFill>
                            <a:schemeClr val="tx1"/>
                          </a:solidFill>
                          <a:latin typeface="Girl Scout Display Light" panose="02020003000000000000" pitchFamily="18" charset="0"/>
                        </a:rPr>
                        <a:t>Rewards ship to CPL’s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none" strike="noStrike" noProof="0">
                          <a:solidFill>
                            <a:schemeClr val="tx1"/>
                          </a:solidFill>
                          <a:latin typeface="Girl Scout Display Light" panose="02020003000000000000" pitchFamily="18" charset="0"/>
                        </a:rPr>
                        <a:t>Schedule a pick-up with your Community Product Leader</a:t>
                      </a:r>
                      <a:endParaRPr lang="en-US" sz="1400" b="0" i="0" u="none" strike="noStrike" noProof="0">
                        <a:solidFill>
                          <a:schemeClr val="tx1"/>
                        </a:solidFill>
                        <a:latin typeface="Girl Scout Display Light" panose="02020003000000000000" pitchFamily="18" charset="0"/>
                      </a:endParaRPr>
                    </a:p>
                  </a:txBody>
                  <a:tcPr/>
                </a:tc>
                <a:extLst>
                  <a:ext uri="{0D108BD9-81ED-4DB2-BD59-A6C34878D82A}">
                    <a16:rowId xmlns:a16="http://schemas.microsoft.com/office/drawing/2014/main" val="3440712329"/>
                  </a:ext>
                </a:extLst>
              </a:tr>
            </a:tbl>
          </a:graphicData>
        </a:graphic>
      </p:graphicFrame>
    </p:spTree>
    <p:extLst>
      <p:ext uri="{BB962C8B-B14F-4D97-AF65-F5344CB8AC3E}">
        <p14:creationId xmlns:p14="http://schemas.microsoft.com/office/powerpoint/2010/main" val="1399021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5FA1-3434-D0D5-72CE-004C4FE20B8B}"/>
              </a:ext>
            </a:extLst>
          </p:cNvPr>
          <p:cNvSpPr>
            <a:spLocks noGrp="1"/>
          </p:cNvSpPr>
          <p:nvPr>
            <p:ph type="ctrTitle"/>
          </p:nvPr>
        </p:nvSpPr>
        <p:spPr>
          <a:xfrm>
            <a:off x="1524000" y="2941289"/>
            <a:ext cx="9144000" cy="1508125"/>
          </a:xfrm>
        </p:spPr>
        <p:txBody>
          <a:bodyPr/>
          <a:lstStyle/>
          <a:p>
            <a:r>
              <a:rPr lang="en-US">
                <a:latin typeface="Girl Scout Display Light"/>
              </a:rPr>
              <a:t>Online Cookie Systems Updates</a:t>
            </a:r>
          </a:p>
        </p:txBody>
      </p:sp>
    </p:spTree>
    <p:extLst>
      <p:ext uri="{BB962C8B-B14F-4D97-AF65-F5344CB8AC3E}">
        <p14:creationId xmlns:p14="http://schemas.microsoft.com/office/powerpoint/2010/main" val="2953907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92129" y="401043"/>
            <a:ext cx="7937090" cy="1325563"/>
          </a:xfrm>
        </p:spPr>
        <p:txBody>
          <a:bodyPr>
            <a:normAutofit/>
          </a:bodyPr>
          <a:lstStyle/>
          <a:p>
            <a:r>
              <a:rPr lang="en-US">
                <a:latin typeface="Girl Scout Display Light"/>
              </a:rPr>
              <a:t>2025 Smart Cookies &amp; </a:t>
            </a:r>
            <a:br>
              <a:rPr lang="en-US">
                <a:latin typeface="Girl Scout Display Light"/>
              </a:rPr>
            </a:br>
            <a:r>
              <a:rPr lang="en-US">
                <a:latin typeface="Girl Scout Display Light"/>
              </a:rPr>
              <a:t>Digital Cookie Updates</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5889641" y="2541821"/>
            <a:ext cx="5902570" cy="3921609"/>
          </a:xfrm>
        </p:spPr>
        <p:txBody>
          <a:bodyPr vert="horz" lIns="91440" tIns="45720" rIns="91440" bIns="45720" rtlCol="0" anchor="t">
            <a:normAutofit/>
          </a:bodyPr>
          <a:lstStyle/>
          <a:p>
            <a:pPr marL="457200" indent="-457200">
              <a:buFont typeface="Arial" panose="020B0604020202020204" pitchFamily="34" charset="0"/>
              <a:buChar char="•"/>
            </a:pPr>
            <a:r>
              <a:rPr lang="en-US">
                <a:latin typeface="Girl Scout Display Light"/>
              </a:rPr>
              <a:t>Improved user access</a:t>
            </a:r>
          </a:p>
          <a:p>
            <a:pPr marL="457200" indent="-457200">
              <a:buFont typeface="Arial" panose="020B0604020202020204" pitchFamily="34" charset="0"/>
              <a:buChar char="•"/>
            </a:pPr>
            <a:r>
              <a:rPr lang="en-US">
                <a:latin typeface="Girl Scout Display Light"/>
              </a:rPr>
              <a:t>Faster updates</a:t>
            </a:r>
          </a:p>
          <a:p>
            <a:pPr marL="457200" indent="-457200">
              <a:buFont typeface="Arial" panose="020B0604020202020204" pitchFamily="34" charset="0"/>
              <a:buChar char="•"/>
            </a:pPr>
            <a:r>
              <a:rPr lang="en-US">
                <a:latin typeface="Girl Scout Display Light"/>
              </a:rPr>
              <a:t>Expanded payment options in the mobile app</a:t>
            </a:r>
          </a:p>
          <a:p>
            <a:endParaRPr lang="en-US"/>
          </a:p>
          <a:p>
            <a:endParaRPr lang="en-US"/>
          </a:p>
        </p:txBody>
      </p:sp>
      <p:pic>
        <p:nvPicPr>
          <p:cNvPr id="9" name="Picture Placeholder 8" descr="Ui Ux outline">
            <a:extLst>
              <a:ext uri="{FF2B5EF4-FFF2-40B4-BE49-F238E27FC236}">
                <a16:creationId xmlns:a16="http://schemas.microsoft.com/office/drawing/2014/main" id="{947B827C-73E8-17C4-392B-BEB731E751D4}"/>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257" r="2257"/>
          <a:stretch>
            <a:fillRect/>
          </a:stretch>
        </p:blipFill>
        <p:spPr>
          <a:xfrm>
            <a:off x="961249" y="1814430"/>
            <a:ext cx="3641949" cy="3815861"/>
          </a:xfrm>
        </p:spPr>
      </p:pic>
    </p:spTree>
    <p:extLst>
      <p:ext uri="{BB962C8B-B14F-4D97-AF65-F5344CB8AC3E}">
        <p14:creationId xmlns:p14="http://schemas.microsoft.com/office/powerpoint/2010/main" val="1302392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175794" y="283994"/>
            <a:ext cx="8924980" cy="1325563"/>
          </a:xfrm>
        </p:spPr>
        <p:txBody>
          <a:bodyPr/>
          <a:lstStyle/>
          <a:p>
            <a:r>
              <a:rPr lang="en-US">
                <a:latin typeface="Girl Scout Display Light"/>
                <a:cs typeface="Calibri"/>
              </a:rPr>
              <a:t>New! </a:t>
            </a:r>
            <a:r>
              <a:rPr lang="en-US" sz="4000">
                <a:latin typeface="Girl Scout Display Light"/>
              </a:rPr>
              <a:t>Online Cookie Systems Guide </a:t>
            </a:r>
            <a:endParaRPr lang="en-US">
              <a:latin typeface="Girl Scout Display Light"/>
            </a:endParaRP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0" y="1709876"/>
            <a:ext cx="8731336" cy="4754680"/>
          </a:xfrm>
        </p:spPr>
        <p:txBody>
          <a:bodyPr vert="horz" lIns="91440" tIns="45720" rIns="91440" bIns="45720" rtlCol="0" anchor="t">
            <a:noAutofit/>
          </a:bodyPr>
          <a:lstStyle/>
          <a:p>
            <a:pPr marL="742950" lvl="1" indent="-285750">
              <a:buFont typeface="Arial" panose="020B0604020202020204" pitchFamily="34" charset="0"/>
              <a:buChar char="•"/>
            </a:pPr>
            <a:r>
              <a:rPr lang="en-US" sz="2800">
                <a:latin typeface="Girl Scout Display Light" panose="02020003000000000000" pitchFamily="18" charset="0"/>
              </a:rPr>
              <a:t>Find it on </a:t>
            </a:r>
            <a:r>
              <a:rPr lang="en-US" sz="2800">
                <a:latin typeface="Girl Scout Display Light" panose="02020003000000000000" pitchFamily="18" charset="0"/>
                <a:hlinkClick r:id="rId3"/>
              </a:rPr>
              <a:t>Cookie Central</a:t>
            </a:r>
            <a:endParaRPr lang="en-US" sz="2800">
              <a:latin typeface="Girl Scout Display Light" panose="02020003000000000000" pitchFamily="18" charset="0"/>
            </a:endParaRPr>
          </a:p>
          <a:p>
            <a:pPr marL="742950" lvl="1" indent="-285750">
              <a:buFont typeface="Arial" panose="020B0604020202020204" pitchFamily="34" charset="0"/>
              <a:buChar char="•"/>
            </a:pPr>
            <a:r>
              <a:rPr lang="en-US" sz="2800">
                <a:latin typeface="Girl Scout Display Light" panose="02020003000000000000" pitchFamily="18" charset="0"/>
              </a:rPr>
              <a:t>All instructions and videos for volunteers in </a:t>
            </a:r>
            <a:r>
              <a:rPr lang="en-US" sz="2800" u="sng">
                <a:latin typeface="Girl Scout Display Light" panose="02020003000000000000" pitchFamily="18" charset="0"/>
              </a:rPr>
              <a:t>one</a:t>
            </a:r>
            <a:r>
              <a:rPr lang="en-US" sz="2800">
                <a:latin typeface="Girl Scout Display Light" panose="02020003000000000000" pitchFamily="18" charset="0"/>
              </a:rPr>
              <a:t> spot</a:t>
            </a:r>
          </a:p>
          <a:p>
            <a:pPr marL="742950" lvl="1" indent="-285750">
              <a:buFont typeface="Arial" panose="020B0604020202020204" pitchFamily="34" charset="0"/>
              <a:buChar char="•"/>
            </a:pPr>
            <a:r>
              <a:rPr lang="en-US" sz="2800">
                <a:latin typeface="Girl Scout Display Light" panose="02020003000000000000" pitchFamily="18" charset="0"/>
              </a:rPr>
              <a:t>Features </a:t>
            </a:r>
            <a:r>
              <a:rPr lang="en-US" sz="2800" i="1">
                <a:latin typeface="Girl Scout Display Light" panose="02020003000000000000" pitchFamily="18" charset="0"/>
              </a:rPr>
              <a:t>Digital Cookie Connections </a:t>
            </a:r>
            <a:r>
              <a:rPr lang="en-US" sz="2800">
                <a:latin typeface="Girl Scout Display Light" panose="02020003000000000000" pitchFamily="18" charset="0"/>
              </a:rPr>
              <a:t>to callout when/how the systems connect</a:t>
            </a:r>
          </a:p>
          <a:p>
            <a:pPr marL="742950" lvl="1" indent="-285750">
              <a:buFont typeface="Arial" panose="020B0604020202020204" pitchFamily="34" charset="0"/>
              <a:buChar char="•"/>
            </a:pPr>
            <a:endParaRPr lang="en-US" sz="2800">
              <a:latin typeface="Girl Scout Display Light" panose="02020003000000000000" pitchFamily="18" charset="0"/>
            </a:endParaRPr>
          </a:p>
          <a:p>
            <a:pPr marL="457200" lvl="1" indent="0"/>
            <a:r>
              <a:rPr lang="en-US" sz="2800">
                <a:latin typeface="Girl Scout Display Light" panose="02020003000000000000" pitchFamily="18" charset="0"/>
              </a:rPr>
              <a:t>Just in time reminders &amp; instructions in                 </a:t>
            </a:r>
            <a:r>
              <a:rPr lang="en-US" sz="2800">
                <a:latin typeface="Girl Scout Display Light" panose="02020003000000000000" pitchFamily="18" charset="0"/>
                <a:hlinkClick r:id="rId4"/>
              </a:rPr>
              <a:t>The Cookie Press</a:t>
            </a:r>
          </a:p>
          <a:p>
            <a:pPr marL="457200" lvl="1" indent="0"/>
            <a:endParaRPr lang="en-US" sz="1600">
              <a:latin typeface="Girl Scout Text Book"/>
            </a:endParaRPr>
          </a:p>
        </p:txBody>
      </p:sp>
      <p:pic>
        <p:nvPicPr>
          <p:cNvPr id="1026" name="Picture 2" descr="A purple sign with white text&#10;&#10;Description automatically generated">
            <a:extLst>
              <a:ext uri="{FF2B5EF4-FFF2-40B4-BE49-F238E27FC236}">
                <a16:creationId xmlns:a16="http://schemas.microsoft.com/office/drawing/2014/main" id="{211B98DC-E4CF-9D6A-863F-AC0CE75E42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31" r="27697"/>
          <a:stretch/>
        </p:blipFill>
        <p:spPr bwMode="auto">
          <a:xfrm>
            <a:off x="9016919" y="2622866"/>
            <a:ext cx="3048848" cy="161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043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CFE563-DC31-9840-DCCB-F0064EDD535D}"/>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44E8BB54-F898-84D7-F675-50BEF0F49914}"/>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96F2741B-9E16-C7CD-1DDA-1852BBECAED7}"/>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33957A9A-65F9-4869-F248-B95DD2416F6F}"/>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BBCABFFE-E5F8-7A50-98CE-C7C651A5F711}"/>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Welcome! While we wait for others to log on, join us for a game: This or That #2: Cookie Booths or Door to Door Sales?</a:t>
            </a:r>
          </a:p>
        </p:txBody>
      </p:sp>
      <p:sp>
        <p:nvSpPr>
          <p:cNvPr id="10" name="Rectangle 9">
            <a:extLst>
              <a:ext uri="{FF2B5EF4-FFF2-40B4-BE49-F238E27FC236}">
                <a16:creationId xmlns:a16="http://schemas.microsoft.com/office/drawing/2014/main" id="{DF2E7548-F147-F80C-3A68-0CDCAE2533E8}"/>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878275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524000" y="2674937"/>
            <a:ext cx="9144000" cy="1508125"/>
          </a:xfrm>
        </p:spPr>
        <p:txBody>
          <a:bodyPr/>
          <a:lstStyle/>
          <a:p>
            <a:r>
              <a:rPr lang="en-US">
                <a:latin typeface="Girl Scout Display Light"/>
                <a:cs typeface="Calibri"/>
              </a:rPr>
              <a:t>Smart Cookies Updates </a:t>
            </a:r>
            <a:endParaRPr lang="en-US">
              <a:latin typeface="Girl Scout Display Light"/>
            </a:endParaRPr>
          </a:p>
        </p:txBody>
      </p:sp>
    </p:spTree>
    <p:extLst>
      <p:ext uri="{BB962C8B-B14F-4D97-AF65-F5344CB8AC3E}">
        <p14:creationId xmlns:p14="http://schemas.microsoft.com/office/powerpoint/2010/main" val="2485852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8BCC-3E91-2148-8B96-D2F69C88A805}"/>
              </a:ext>
            </a:extLst>
          </p:cNvPr>
          <p:cNvSpPr>
            <a:spLocks noGrp="1"/>
          </p:cNvSpPr>
          <p:nvPr>
            <p:ph type="title"/>
          </p:nvPr>
        </p:nvSpPr>
        <p:spPr>
          <a:xfrm>
            <a:off x="1383672" y="501189"/>
            <a:ext cx="6547337" cy="1325563"/>
          </a:xfrm>
        </p:spPr>
        <p:txBody>
          <a:bodyPr/>
          <a:lstStyle/>
          <a:p>
            <a:r>
              <a:rPr lang="en-US">
                <a:latin typeface="Girl Scout Display Light"/>
              </a:rPr>
              <a:t>Smart Cookies Updates</a:t>
            </a:r>
          </a:p>
        </p:txBody>
      </p:sp>
      <p:sp>
        <p:nvSpPr>
          <p:cNvPr id="3" name="Content Placeholder 2">
            <a:extLst>
              <a:ext uri="{FF2B5EF4-FFF2-40B4-BE49-F238E27FC236}">
                <a16:creationId xmlns:a16="http://schemas.microsoft.com/office/drawing/2014/main" id="{E5FF7049-0EA1-E241-8F21-8822D821FD96}"/>
              </a:ext>
            </a:extLst>
          </p:cNvPr>
          <p:cNvSpPr>
            <a:spLocks noGrp="1"/>
          </p:cNvSpPr>
          <p:nvPr>
            <p:ph idx="1"/>
          </p:nvPr>
        </p:nvSpPr>
        <p:spPr>
          <a:xfrm>
            <a:off x="685801" y="2264229"/>
            <a:ext cx="6406662" cy="4406202"/>
          </a:xfrm>
        </p:spPr>
        <p:txBody>
          <a:bodyPr vert="horz" lIns="91440" tIns="45720" rIns="91440" bIns="45720" rtlCol="0" anchor="t">
            <a:noAutofit/>
          </a:bodyPr>
          <a:lstStyle/>
          <a:p>
            <a:pPr indent="0"/>
            <a:r>
              <a:rPr lang="en-US" sz="2400">
                <a:latin typeface="Girl Scout Text Book"/>
                <a:cs typeface="Calibri"/>
              </a:rPr>
              <a:t> </a:t>
            </a:r>
            <a:endParaRPr lang="en-US" sz="2400">
              <a:cs typeface="Calibri"/>
            </a:endParaRPr>
          </a:p>
          <a:p>
            <a:pPr marL="0" indent="0"/>
            <a:endParaRPr lang="en-US" sz="2000">
              <a:cs typeface="Calibri"/>
            </a:endParaRPr>
          </a:p>
        </p:txBody>
      </p:sp>
      <p:pic>
        <p:nvPicPr>
          <p:cNvPr id="18" name="Picture 17" descr="A logo of a company&#10;&#10;Description automatically generated">
            <a:extLst>
              <a:ext uri="{FF2B5EF4-FFF2-40B4-BE49-F238E27FC236}">
                <a16:creationId xmlns:a16="http://schemas.microsoft.com/office/drawing/2014/main" id="{573BC5D4-32A6-AB7E-3398-451FB34326C5}"/>
              </a:ext>
            </a:extLst>
          </p:cNvPr>
          <p:cNvPicPr>
            <a:picLocks noChangeAspect="1"/>
          </p:cNvPicPr>
          <p:nvPr/>
        </p:nvPicPr>
        <p:blipFill>
          <a:blip r:embed="rId3"/>
          <a:stretch>
            <a:fillRect/>
          </a:stretch>
        </p:blipFill>
        <p:spPr>
          <a:xfrm>
            <a:off x="8769558" y="608940"/>
            <a:ext cx="2204676" cy="2224749"/>
          </a:xfrm>
          <a:prstGeom prst="rect">
            <a:avLst/>
          </a:prstGeom>
        </p:spPr>
      </p:pic>
      <p:pic>
        <p:nvPicPr>
          <p:cNvPr id="5" name="Picture 4">
            <a:extLst>
              <a:ext uri="{FF2B5EF4-FFF2-40B4-BE49-F238E27FC236}">
                <a16:creationId xmlns:a16="http://schemas.microsoft.com/office/drawing/2014/main" id="{F9FDC88E-9F37-540D-F693-63E0A6336E82}"/>
              </a:ext>
            </a:extLst>
          </p:cNvPr>
          <p:cNvPicPr>
            <a:picLocks noChangeAspect="1"/>
          </p:cNvPicPr>
          <p:nvPr/>
        </p:nvPicPr>
        <p:blipFill>
          <a:blip r:embed="rId4"/>
          <a:stretch>
            <a:fillRect/>
          </a:stretch>
        </p:blipFill>
        <p:spPr>
          <a:xfrm>
            <a:off x="8894720" y="4251445"/>
            <a:ext cx="2079514" cy="2224750"/>
          </a:xfrm>
          <a:prstGeom prst="rect">
            <a:avLst/>
          </a:prstGeom>
        </p:spPr>
      </p:pic>
      <p:pic>
        <p:nvPicPr>
          <p:cNvPr id="8" name="Graphic 7" descr="Sort with solid fill">
            <a:extLst>
              <a:ext uri="{FF2B5EF4-FFF2-40B4-BE49-F238E27FC236}">
                <a16:creationId xmlns:a16="http://schemas.microsoft.com/office/drawing/2014/main" id="{BAD563BB-04B5-A39F-C1D9-EA7F0C2643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15400" y="2938454"/>
            <a:ext cx="1312991" cy="1312991"/>
          </a:xfrm>
          <a:prstGeom prst="rect">
            <a:avLst/>
          </a:prstGeom>
        </p:spPr>
      </p:pic>
      <p:sp>
        <p:nvSpPr>
          <p:cNvPr id="15" name="Content Placeholder 2">
            <a:extLst>
              <a:ext uri="{FF2B5EF4-FFF2-40B4-BE49-F238E27FC236}">
                <a16:creationId xmlns:a16="http://schemas.microsoft.com/office/drawing/2014/main" id="{A275DEA6-5660-1231-420C-6034E5752A8D}"/>
              </a:ext>
            </a:extLst>
          </p:cNvPr>
          <p:cNvSpPr txBox="1">
            <a:spLocks/>
          </p:cNvSpPr>
          <p:nvPr/>
        </p:nvSpPr>
        <p:spPr>
          <a:xfrm>
            <a:off x="1104367" y="1972578"/>
            <a:ext cx="7671302" cy="42893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3200" kern="100">
                <a:effectLst/>
                <a:latin typeface="Girl Scout Display Light" panose="02020003000000000000" pitchFamily="18" charset="0"/>
                <a:ea typeface="Calibri" panose="020F0502020204030204" pitchFamily="34" charset="0"/>
                <a:cs typeface="Arial" panose="020B0604020202020204" pitchFamily="34" charset="0"/>
              </a:rPr>
              <a:t>Faster Updates Between Systems </a:t>
            </a:r>
          </a:p>
          <a:p>
            <a:pPr marL="0" marR="0">
              <a:lnSpc>
                <a:spcPct val="107000"/>
              </a:lnSpc>
              <a:spcBef>
                <a:spcPts val="0"/>
              </a:spcBef>
              <a:spcAft>
                <a:spcPts val="800"/>
              </a:spcAft>
            </a:pPr>
            <a:r>
              <a:rPr lang="en-US" sz="3200" kern="100">
                <a:effectLst/>
                <a:latin typeface="Girl Scout Display Light" panose="02020003000000000000" pitchFamily="18" charset="0"/>
                <a:ea typeface="Calibri" panose="020F0502020204030204" pitchFamily="34" charset="0"/>
                <a:cs typeface="Arial" panose="020B0604020202020204" pitchFamily="34" charset="0"/>
                <a:hlinkClick r:id="rId7"/>
              </a:rPr>
              <a:t>Smart Cookies </a:t>
            </a:r>
            <a:r>
              <a:rPr lang="en-US" sz="3200" kern="100">
                <a:effectLst/>
                <a:latin typeface="Girl Scout Display Light" panose="02020003000000000000" pitchFamily="18" charset="0"/>
                <a:ea typeface="Calibri" panose="020F0502020204030204" pitchFamily="34" charset="0"/>
                <a:cs typeface="Arial" panose="020B0604020202020204" pitchFamily="34" charset="0"/>
              </a:rPr>
              <a:t>will pull data </a:t>
            </a:r>
            <a:r>
              <a:rPr lang="en-US" sz="3200" kern="100">
                <a:latin typeface="Girl Scout Display Light" panose="02020003000000000000" pitchFamily="18" charset="0"/>
                <a:ea typeface="Calibri" panose="020F0502020204030204" pitchFamily="34" charset="0"/>
                <a:cs typeface="Arial" panose="020B0604020202020204" pitchFamily="34" charset="0"/>
              </a:rPr>
              <a:t>from</a:t>
            </a:r>
            <a:r>
              <a:rPr lang="en-US" sz="3200" kern="100">
                <a:effectLst/>
                <a:latin typeface="Girl Scout Display Light" panose="02020003000000000000" pitchFamily="18" charset="0"/>
                <a:ea typeface="Calibri" panose="020F0502020204030204" pitchFamily="34" charset="0"/>
                <a:cs typeface="Arial" panose="020B0604020202020204" pitchFamily="34" charset="0"/>
              </a:rPr>
              <a:t> </a:t>
            </a:r>
          </a:p>
          <a:p>
            <a:pPr marL="0" marR="0" indent="0">
              <a:lnSpc>
                <a:spcPct val="107000"/>
              </a:lnSpc>
              <a:spcBef>
                <a:spcPts val="0"/>
              </a:spcBef>
              <a:spcAft>
                <a:spcPts val="800"/>
              </a:spcAft>
              <a:buNone/>
            </a:pPr>
            <a:r>
              <a:rPr lang="en-US" sz="3200" kern="100">
                <a:latin typeface="Girl Scout Display Light" panose="02020003000000000000" pitchFamily="18" charset="0"/>
                <a:ea typeface="Calibri" panose="020F0502020204030204" pitchFamily="34" charset="0"/>
                <a:cs typeface="Arial" panose="020B0604020202020204" pitchFamily="34" charset="0"/>
                <a:hlinkClick r:id="rId8"/>
              </a:rPr>
              <a:t>D</a:t>
            </a:r>
            <a:r>
              <a:rPr lang="en-US" sz="3200" kern="100">
                <a:effectLst/>
                <a:latin typeface="Girl Scout Display Light" panose="02020003000000000000" pitchFamily="18" charset="0"/>
                <a:ea typeface="Calibri" panose="020F0502020204030204" pitchFamily="34" charset="0"/>
                <a:cs typeface="Arial" panose="020B0604020202020204" pitchFamily="34" charset="0"/>
                <a:hlinkClick r:id="rId8"/>
              </a:rPr>
              <a:t>igital Cookie</a:t>
            </a:r>
            <a:r>
              <a:rPr lang="en-US" sz="3200" kern="100">
                <a:latin typeface="Girl Scout Display Light" panose="02020003000000000000" pitchFamily="18" charset="0"/>
                <a:ea typeface="Calibri" panose="020F0502020204030204" pitchFamily="34" charset="0"/>
                <a:cs typeface="Arial" panose="020B0604020202020204" pitchFamily="34" charset="0"/>
              </a:rPr>
              <a:t> on a scheduled basis</a:t>
            </a:r>
            <a:r>
              <a:rPr lang="en-US" sz="3200" kern="100">
                <a:effectLst/>
                <a:latin typeface="Girl Scout Display Light" panose="02020003000000000000" pitchFamily="18" charset="0"/>
                <a:ea typeface="Calibri" panose="020F0502020204030204" pitchFamily="34" charset="0"/>
                <a:cs typeface="Arial" panose="020B0604020202020204" pitchFamily="34" charset="0"/>
              </a:rPr>
              <a:t> </a:t>
            </a:r>
          </a:p>
          <a:p>
            <a:r>
              <a:rPr lang="en-US" sz="3200">
                <a:effectLst/>
                <a:latin typeface="Girl Scout Display Light" panose="02020003000000000000" pitchFamily="18" charset="0"/>
                <a:ea typeface="Calibri" panose="020F0502020204030204" pitchFamily="34" charset="0"/>
                <a:cs typeface="Arial" panose="020B0604020202020204" pitchFamily="34" charset="0"/>
              </a:rPr>
              <a:t>Troop to girl transfers completed in Smart Cookies will appear quicker on the Digital Cookie dashboard</a:t>
            </a:r>
            <a:endParaRPr lang="en-US" sz="3200">
              <a:latin typeface="Girl Scout Display Light" panose="02020003000000000000" pitchFamily="18" charset="0"/>
            </a:endParaRPr>
          </a:p>
        </p:txBody>
      </p:sp>
    </p:spTree>
    <p:extLst>
      <p:ext uri="{BB962C8B-B14F-4D97-AF65-F5344CB8AC3E}">
        <p14:creationId xmlns:p14="http://schemas.microsoft.com/office/powerpoint/2010/main" val="2320938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60377" y="4720"/>
            <a:ext cx="7129351" cy="1325563"/>
          </a:xfrm>
        </p:spPr>
        <p:txBody>
          <a:bodyPr/>
          <a:lstStyle/>
          <a:p>
            <a:r>
              <a:rPr lang="en-US">
                <a:latin typeface="Girl Scout Display Light"/>
              </a:rPr>
              <a:t>Smart Cookies Updates</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905794" y="1194080"/>
            <a:ext cx="7778026" cy="5507165"/>
          </a:xfrm>
        </p:spPr>
        <p:txBody>
          <a:bodyPr vert="horz" lIns="91440" tIns="45720" rIns="91440" bIns="45720" rtlCol="0" anchor="t">
            <a:noAutofit/>
          </a:bodyPr>
          <a:lstStyle/>
          <a:p>
            <a:pPr indent="0"/>
            <a:r>
              <a:rPr lang="en-US">
                <a:latin typeface="Girl Scout Display Light"/>
                <a:cs typeface="Calibri"/>
              </a:rPr>
              <a:t>New process to send Troop &amp; Girl Scout data from </a:t>
            </a:r>
            <a:r>
              <a:rPr lang="en-US">
                <a:latin typeface="Girl Scout Display Light"/>
                <a:cs typeface="Calibri"/>
                <a:hlinkClick r:id="rId3"/>
              </a:rPr>
              <a:t>Smart Cookies</a:t>
            </a:r>
            <a:r>
              <a:rPr lang="en-US">
                <a:latin typeface="Girl Scout Display Light"/>
                <a:cs typeface="Calibri"/>
              </a:rPr>
              <a:t> to </a:t>
            </a:r>
            <a:r>
              <a:rPr lang="en-US">
                <a:latin typeface="Girl Scout Display Light"/>
                <a:cs typeface="Calibri"/>
                <a:hlinkClick r:id="rId4"/>
              </a:rPr>
              <a:t>Digital Cookie</a:t>
            </a:r>
            <a:endParaRPr lang="en-US" sz="2400">
              <a:latin typeface="Girl Scout Display Light"/>
              <a:cs typeface="Calibri"/>
            </a:endParaRPr>
          </a:p>
          <a:p>
            <a:pPr indent="0"/>
            <a:endParaRPr lang="en-US" sz="2400" b="1" u="sng">
              <a:latin typeface="Girl Scout Display Light" panose="02020003000000000000" pitchFamily="18" charset="0"/>
              <a:cs typeface="Calibri"/>
            </a:endParaRPr>
          </a:p>
          <a:p>
            <a:pPr indent="0"/>
            <a:r>
              <a:rPr lang="en-US" sz="2800" b="1" u="sng">
                <a:latin typeface="Girl Scout Display Light"/>
                <a:cs typeface="Calibri"/>
              </a:rPr>
              <a:t>Action Needed:</a:t>
            </a:r>
            <a:r>
              <a:rPr lang="en-US" sz="2800" b="1">
                <a:latin typeface="Girl Scout Display Light"/>
                <a:cs typeface="Calibri"/>
              </a:rPr>
              <a:t> Before January 9, verify information is accurate in Smart Cookies</a:t>
            </a:r>
          </a:p>
          <a:p>
            <a:pPr marL="685800" indent="-457200">
              <a:buFont typeface="Arial" panose="020B0604020202020204" pitchFamily="34" charset="0"/>
              <a:buChar char="•"/>
            </a:pPr>
            <a:r>
              <a:rPr lang="en-US">
                <a:latin typeface="Girl Scout Display Light"/>
                <a:cs typeface="Calibri"/>
              </a:rPr>
              <a:t>Communities ensure all Troops are listed</a:t>
            </a:r>
          </a:p>
          <a:p>
            <a:pPr marL="685800" indent="-457200">
              <a:buFont typeface="Arial" panose="020B0604020202020204" pitchFamily="34" charset="0"/>
              <a:buChar char="•"/>
            </a:pPr>
            <a:r>
              <a:rPr lang="en-US">
                <a:latin typeface="Girl Scout Display Light"/>
                <a:cs typeface="Calibri"/>
              </a:rPr>
              <a:t>Troops ensure all Girl Scout info is correct</a:t>
            </a:r>
          </a:p>
          <a:p>
            <a:pPr marL="685800" indent="-457200">
              <a:buFont typeface="Arial" panose="020B0604020202020204" pitchFamily="34" charset="0"/>
              <a:buChar char="•"/>
            </a:pPr>
            <a:r>
              <a:rPr lang="en-US">
                <a:latin typeface="Girl Scout Display Light"/>
                <a:cs typeface="Calibri"/>
              </a:rPr>
              <a:t>Connect with River Valleys Staff to update any information</a:t>
            </a:r>
            <a:endParaRPr lang="en-US">
              <a:latin typeface="Girl Scout Display Light"/>
            </a:endParaRPr>
          </a:p>
        </p:txBody>
      </p:sp>
      <p:pic>
        <p:nvPicPr>
          <p:cNvPr id="4" name="Picture Placeholder 3" descr="A computer on a table&#10;&#10;Description automatically generated">
            <a:extLst>
              <a:ext uri="{FF2B5EF4-FFF2-40B4-BE49-F238E27FC236}">
                <a16:creationId xmlns:a16="http://schemas.microsoft.com/office/drawing/2014/main" id="{D2639D12-593E-A3F3-9826-875E48E2E382}"/>
              </a:ext>
            </a:extLst>
          </p:cNvPr>
          <p:cNvPicPr>
            <a:picLocks noGrp="1" noChangeAspect="1"/>
          </p:cNvPicPr>
          <p:nvPr>
            <p:ph type="pic" sz="quarter" idx="16"/>
          </p:nvPr>
        </p:nvPicPr>
        <p:blipFill>
          <a:blip r:embed="rId5"/>
          <a:srcRect l="17292" r="29037" b="290"/>
          <a:stretch/>
        </p:blipFill>
        <p:spPr>
          <a:xfrm>
            <a:off x="325300" y="1723292"/>
            <a:ext cx="3264898" cy="3411415"/>
          </a:xfrm>
        </p:spPr>
      </p:pic>
    </p:spTree>
    <p:extLst>
      <p:ext uri="{BB962C8B-B14F-4D97-AF65-F5344CB8AC3E}">
        <p14:creationId xmlns:p14="http://schemas.microsoft.com/office/powerpoint/2010/main" val="3829023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8BCC-3E91-2148-8B96-D2F69C88A805}"/>
              </a:ext>
            </a:extLst>
          </p:cNvPr>
          <p:cNvSpPr>
            <a:spLocks noGrp="1"/>
          </p:cNvSpPr>
          <p:nvPr>
            <p:ph type="title"/>
          </p:nvPr>
        </p:nvSpPr>
        <p:spPr>
          <a:xfrm>
            <a:off x="1159321" y="287127"/>
            <a:ext cx="8630855" cy="1325563"/>
          </a:xfrm>
        </p:spPr>
        <p:txBody>
          <a:bodyPr/>
          <a:lstStyle/>
          <a:p>
            <a:pPr indent="0"/>
            <a:r>
              <a:rPr lang="en-US">
                <a:latin typeface="Girl Scout Display Light"/>
                <a:cs typeface="Calibri"/>
              </a:rPr>
              <a:t>Smart Cookies Volunteer Access</a:t>
            </a:r>
          </a:p>
        </p:txBody>
      </p:sp>
      <p:sp>
        <p:nvSpPr>
          <p:cNvPr id="3" name="Content Placeholder 2">
            <a:extLst>
              <a:ext uri="{FF2B5EF4-FFF2-40B4-BE49-F238E27FC236}">
                <a16:creationId xmlns:a16="http://schemas.microsoft.com/office/drawing/2014/main" id="{E5FF7049-0EA1-E241-8F21-8822D821FD96}"/>
              </a:ext>
            </a:extLst>
          </p:cNvPr>
          <p:cNvSpPr>
            <a:spLocks noGrp="1"/>
          </p:cNvSpPr>
          <p:nvPr>
            <p:ph idx="1"/>
          </p:nvPr>
        </p:nvSpPr>
        <p:spPr>
          <a:xfrm>
            <a:off x="729560" y="1825036"/>
            <a:ext cx="9060616" cy="4406202"/>
          </a:xfrm>
        </p:spPr>
        <p:txBody>
          <a:bodyPr vert="horz" lIns="91440" tIns="45720" rIns="91440" bIns="45720" rtlCol="0" anchor="t">
            <a:noAutofit/>
          </a:bodyPr>
          <a:lstStyle/>
          <a:p>
            <a:pPr marL="685800" indent="-457200">
              <a:buFont typeface="Arial" panose="020B0604020202020204" pitchFamily="34" charset="0"/>
              <a:buChar char="•"/>
            </a:pPr>
            <a:r>
              <a:rPr lang="en-US">
                <a:latin typeface="Girl Scout Display Light" panose="02020003000000000000" pitchFamily="18" charset="0"/>
                <a:cs typeface="Calibri"/>
                <a:hlinkClick r:id="rId3"/>
              </a:rPr>
              <a:t>Smart Cookies </a:t>
            </a:r>
            <a:r>
              <a:rPr lang="en-US">
                <a:latin typeface="Girl Scout Display Light" panose="02020003000000000000" pitchFamily="18" charset="0"/>
                <a:cs typeface="Calibri"/>
              </a:rPr>
              <a:t>registration emails </a:t>
            </a:r>
          </a:p>
          <a:p>
            <a:pPr lvl="2" indent="0"/>
            <a:r>
              <a:rPr lang="en-US" sz="2800">
                <a:latin typeface="Girl Scout Display Light" panose="02020003000000000000" pitchFamily="18" charset="0"/>
                <a:cs typeface="Calibri"/>
              </a:rPr>
              <a:t>week of December 16</a:t>
            </a:r>
          </a:p>
          <a:p>
            <a:pPr marL="685800" indent="-457200">
              <a:buFont typeface="Arial" panose="020B0604020202020204" pitchFamily="34" charset="0"/>
              <a:buChar char="•"/>
            </a:pPr>
            <a:r>
              <a:rPr lang="en-US">
                <a:latin typeface="Girl Scout Display Light" panose="02020003000000000000" pitchFamily="18" charset="0"/>
                <a:cs typeface="Calibri"/>
              </a:rPr>
              <a:t>Community volunteers have Service Unit access</a:t>
            </a:r>
          </a:p>
          <a:p>
            <a:pPr marL="685800" indent="-457200">
              <a:buFont typeface="Arial" panose="020B0604020202020204" pitchFamily="34" charset="0"/>
              <a:buChar char="•"/>
            </a:pPr>
            <a:r>
              <a:rPr lang="en-US">
                <a:latin typeface="Girl Scout Display Light" panose="02020003000000000000" pitchFamily="18" charset="0"/>
                <a:cs typeface="Calibri"/>
              </a:rPr>
              <a:t>Area volunteers have District access</a:t>
            </a:r>
          </a:p>
          <a:p>
            <a:pPr marL="685800" indent="-457200">
              <a:buFont typeface="Arial" panose="020B0604020202020204" pitchFamily="34" charset="0"/>
              <a:buChar char="•"/>
            </a:pPr>
            <a:r>
              <a:rPr lang="en-US">
                <a:latin typeface="Girl Scout Display Light" panose="02020003000000000000" pitchFamily="18" charset="0"/>
              </a:rPr>
              <a:t>Two troop contacts</a:t>
            </a:r>
          </a:p>
          <a:p>
            <a:pPr lvl="2" indent="0"/>
            <a:r>
              <a:rPr lang="en-US" sz="2800">
                <a:latin typeface="Girl Scout Display Light" panose="02020003000000000000" pitchFamily="18" charset="0"/>
              </a:rPr>
              <a:t> Troop Cookie Manager &amp; Troop Leader</a:t>
            </a:r>
          </a:p>
          <a:p>
            <a:pPr marL="685800" indent="-457200">
              <a:buFont typeface="Arial" panose="020B0604020202020204" pitchFamily="34" charset="0"/>
              <a:buChar char="•"/>
            </a:pPr>
            <a:r>
              <a:rPr lang="en-US">
                <a:latin typeface="Girl Scout Display Light" panose="02020003000000000000" pitchFamily="18" charset="0"/>
              </a:rPr>
              <a:t>Contact GSRV</a:t>
            </a:r>
          </a:p>
          <a:p>
            <a:pPr lvl="2" indent="0"/>
            <a:r>
              <a:rPr lang="en-US" sz="2800">
                <a:latin typeface="Girl Scout Display Light" panose="02020003000000000000" pitchFamily="18" charset="0"/>
              </a:rPr>
              <a:t>Smart Cookies Training Site for Troops</a:t>
            </a:r>
          </a:p>
          <a:p>
            <a:pPr lvl="2" indent="0"/>
            <a:r>
              <a:rPr lang="en-US" sz="2800">
                <a:latin typeface="Girl Scout Display Light" panose="02020003000000000000" pitchFamily="18" charset="0"/>
              </a:rPr>
              <a:t>Additional Users added, contact before 1/9</a:t>
            </a:r>
          </a:p>
          <a:p>
            <a:pPr marL="0" indent="0"/>
            <a:endParaRPr lang="en-US" sz="2000">
              <a:cs typeface="Calibri"/>
            </a:endParaRPr>
          </a:p>
          <a:p>
            <a:pPr marL="0" indent="0"/>
            <a:endParaRPr lang="en-US" sz="2000">
              <a:cs typeface="Calibri"/>
            </a:endParaRPr>
          </a:p>
        </p:txBody>
      </p:sp>
      <p:pic>
        <p:nvPicPr>
          <p:cNvPr id="4" name="Picture 3" descr="A logo of a company&#10;&#10;Description automatically generated">
            <a:extLst>
              <a:ext uri="{FF2B5EF4-FFF2-40B4-BE49-F238E27FC236}">
                <a16:creationId xmlns:a16="http://schemas.microsoft.com/office/drawing/2014/main" id="{A4BE068B-2E6B-467F-6A8E-7A79A0F2FEDB}"/>
              </a:ext>
            </a:extLst>
          </p:cNvPr>
          <p:cNvPicPr>
            <a:picLocks noChangeAspect="1"/>
          </p:cNvPicPr>
          <p:nvPr/>
        </p:nvPicPr>
        <p:blipFill>
          <a:blip r:embed="rId4"/>
          <a:stretch>
            <a:fillRect/>
          </a:stretch>
        </p:blipFill>
        <p:spPr>
          <a:xfrm>
            <a:off x="9158036" y="171588"/>
            <a:ext cx="2856198" cy="2882203"/>
          </a:xfrm>
          <a:prstGeom prst="rect">
            <a:avLst/>
          </a:prstGeom>
        </p:spPr>
      </p:pic>
    </p:spTree>
    <p:extLst>
      <p:ext uri="{BB962C8B-B14F-4D97-AF65-F5344CB8AC3E}">
        <p14:creationId xmlns:p14="http://schemas.microsoft.com/office/powerpoint/2010/main" val="305719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53683" y="273867"/>
            <a:ext cx="8687922" cy="1325563"/>
          </a:xfrm>
        </p:spPr>
        <p:txBody>
          <a:bodyPr/>
          <a:lstStyle/>
          <a:p>
            <a:r>
              <a:rPr lang="en-US">
                <a:latin typeface="Girl Scout Display Light"/>
              </a:rPr>
              <a:t>Additional Smart Cookies Support</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353683" y="1651078"/>
            <a:ext cx="8687922" cy="2887732"/>
          </a:xfrm>
        </p:spPr>
        <p:txBody>
          <a:bodyPr vert="horz" lIns="91440" tIns="45720" rIns="91440" bIns="45720" rtlCol="0" anchor="t">
            <a:noAutofit/>
          </a:bodyPr>
          <a:lstStyle/>
          <a:p>
            <a:pPr marL="457200" indent="-457200">
              <a:buFont typeface="Arial"/>
              <a:buChar char="•"/>
            </a:pPr>
            <a:r>
              <a:rPr lang="en-US" sz="2400">
                <a:latin typeface="Girl Scout Display Light" panose="02020003000000000000" pitchFamily="18" charset="0"/>
              </a:rPr>
              <a:t>Girl Scouts River Valleys Staff</a:t>
            </a:r>
          </a:p>
          <a:p>
            <a:pPr marL="457200" indent="-457200">
              <a:buFont typeface="Arial"/>
              <a:buChar char="•"/>
            </a:pPr>
            <a:r>
              <a:rPr lang="en-US" sz="2400">
                <a:latin typeface="Girl Scout Display Light" panose="02020003000000000000" pitchFamily="18" charset="0"/>
              </a:rPr>
              <a:t>Smart Cookies Help Desk for Volunteers:</a:t>
            </a:r>
          </a:p>
          <a:p>
            <a:pPr marL="914400" lvl="1" indent="-457200">
              <a:buFont typeface="Arial"/>
              <a:buChar char="•"/>
            </a:pPr>
            <a:r>
              <a:rPr lang="en-US">
                <a:latin typeface="Girl Scout Display Light" panose="02020003000000000000" pitchFamily="18" charset="0"/>
                <a:hlinkClick r:id="rId3"/>
              </a:rPr>
              <a:t>ABCSmartCookieTechSupport@hearthsidefoods.com</a:t>
            </a:r>
            <a:endParaRPr lang="en-US">
              <a:latin typeface="Girl Scout Display Light" panose="02020003000000000000" pitchFamily="18" charset="0"/>
            </a:endParaRPr>
          </a:p>
          <a:p>
            <a:pPr marL="914400" lvl="1" indent="-457200">
              <a:buFont typeface="Arial"/>
              <a:buChar char="•"/>
            </a:pPr>
            <a:r>
              <a:rPr lang="en-US">
                <a:latin typeface="Girl Scout Display Light" panose="02020003000000000000" pitchFamily="18" charset="0"/>
              </a:rPr>
              <a:t>855-444-6682</a:t>
            </a:r>
          </a:p>
          <a:p>
            <a:pPr marL="457200" indent="-457200">
              <a:buFont typeface="Arial"/>
              <a:buChar char="•"/>
            </a:pPr>
            <a:r>
              <a:rPr lang="en-US" sz="2400">
                <a:latin typeface="Girl Scout Display Light" panose="02020003000000000000" pitchFamily="18" charset="0"/>
              </a:rPr>
              <a:t>Safety and Training tab in Smart Cookies</a:t>
            </a:r>
          </a:p>
          <a:p>
            <a:pPr marL="457200" indent="-457200">
              <a:buFont typeface="Arial"/>
              <a:buChar char="•"/>
            </a:pPr>
            <a:endParaRPr lang="en-US" sz="2000">
              <a:latin typeface="Girl Scout Text Book"/>
            </a:endParaRPr>
          </a:p>
        </p:txBody>
      </p:sp>
      <p:pic>
        <p:nvPicPr>
          <p:cNvPr id="11" name="Picture 10">
            <a:extLst>
              <a:ext uri="{FF2B5EF4-FFF2-40B4-BE49-F238E27FC236}">
                <a16:creationId xmlns:a16="http://schemas.microsoft.com/office/drawing/2014/main" id="{C05543CF-58FD-8819-8C2D-3A17DB20033F}"/>
              </a:ext>
            </a:extLst>
          </p:cNvPr>
          <p:cNvPicPr>
            <a:picLocks noChangeAspect="1"/>
          </p:cNvPicPr>
          <p:nvPr/>
        </p:nvPicPr>
        <p:blipFill>
          <a:blip r:embed="rId4"/>
          <a:stretch>
            <a:fillRect/>
          </a:stretch>
        </p:blipFill>
        <p:spPr>
          <a:xfrm>
            <a:off x="1146047" y="4538810"/>
            <a:ext cx="10773637" cy="1945035"/>
          </a:xfrm>
          <a:prstGeom prst="rect">
            <a:avLst/>
          </a:prstGeom>
        </p:spPr>
      </p:pic>
    </p:spTree>
    <p:extLst>
      <p:ext uri="{BB962C8B-B14F-4D97-AF65-F5344CB8AC3E}">
        <p14:creationId xmlns:p14="http://schemas.microsoft.com/office/powerpoint/2010/main" val="828010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636734" y="2580361"/>
            <a:ext cx="9144000" cy="1473777"/>
          </a:xfrm>
        </p:spPr>
        <p:txBody>
          <a:bodyPr/>
          <a:lstStyle/>
          <a:p>
            <a:r>
              <a:rPr lang="en-US">
                <a:latin typeface="Girl Scout Display Light"/>
                <a:cs typeface="Calibri"/>
              </a:rPr>
              <a:t>Digital Cookie Updates </a:t>
            </a:r>
            <a:endParaRPr lang="en-US">
              <a:latin typeface="Girl Scout Display Light"/>
            </a:endParaRPr>
          </a:p>
        </p:txBody>
      </p:sp>
    </p:spTree>
    <p:extLst>
      <p:ext uri="{BB962C8B-B14F-4D97-AF65-F5344CB8AC3E}">
        <p14:creationId xmlns:p14="http://schemas.microsoft.com/office/powerpoint/2010/main" val="332452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627756" y="448750"/>
            <a:ext cx="5257800" cy="1325563"/>
          </a:xfrm>
        </p:spPr>
        <p:txBody>
          <a:bodyPr/>
          <a:lstStyle/>
          <a:p>
            <a:r>
              <a:rPr lang="en-US">
                <a:latin typeface="Girl Scout Display Light"/>
              </a:rPr>
              <a:t>Digital Cookie </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814406" y="1774313"/>
            <a:ext cx="7663706" cy="2983697"/>
          </a:xfrm>
        </p:spPr>
        <p:txBody>
          <a:bodyPr vert="horz" lIns="91440" tIns="45720" rIns="91440" bIns="45720" rtlCol="0" anchor="t">
            <a:noAutofit/>
          </a:bodyPr>
          <a:lstStyle/>
          <a:p>
            <a:pPr marL="342900" indent="-342900">
              <a:buFont typeface="Arial" panose="020B0604020202020204" pitchFamily="34" charset="0"/>
              <a:buChar char="•"/>
            </a:pPr>
            <a:r>
              <a:rPr lang="en-US" sz="3200">
                <a:latin typeface="Girl Scout Display Light" panose="02020003000000000000" pitchFamily="18" charset="0"/>
              </a:rPr>
              <a:t>Access Dates</a:t>
            </a:r>
          </a:p>
          <a:p>
            <a:pPr marL="342900" indent="-342900">
              <a:buFont typeface="Arial" panose="020B0604020202020204" pitchFamily="34" charset="0"/>
              <a:buChar char="•"/>
            </a:pPr>
            <a:r>
              <a:rPr lang="en-US" sz="3200">
                <a:latin typeface="Girl Scout Display Light" panose="02020003000000000000" pitchFamily="18" charset="0"/>
              </a:rPr>
              <a:t>Improved Customer Check-out Experience</a:t>
            </a:r>
          </a:p>
          <a:p>
            <a:pPr marL="342900" indent="-342900">
              <a:buFont typeface="Arial" panose="020B0604020202020204" pitchFamily="34" charset="0"/>
              <a:buChar char="•"/>
            </a:pPr>
            <a:r>
              <a:rPr lang="en-US" sz="3200">
                <a:latin typeface="Girl Scout Display Light" panose="02020003000000000000" pitchFamily="18" charset="0"/>
              </a:rPr>
              <a:t>Updated Features for Girl Scouts and Troops</a:t>
            </a:r>
          </a:p>
          <a:p>
            <a:pPr marL="342900" indent="-342900">
              <a:buFont typeface="Arial" panose="020B0604020202020204" pitchFamily="34" charset="0"/>
              <a:buChar char="•"/>
            </a:pPr>
            <a:r>
              <a:rPr lang="en-US" sz="3200">
                <a:latin typeface="Girl Scout Display Light" panose="02020003000000000000" pitchFamily="18" charset="0"/>
              </a:rPr>
              <a:t>New Resource for Tracking Family Inventory Need</a:t>
            </a:r>
          </a:p>
        </p:txBody>
      </p:sp>
      <p:pic>
        <p:nvPicPr>
          <p:cNvPr id="4" name="Picture 3">
            <a:extLst>
              <a:ext uri="{FF2B5EF4-FFF2-40B4-BE49-F238E27FC236}">
                <a16:creationId xmlns:a16="http://schemas.microsoft.com/office/drawing/2014/main" id="{AC044C60-33B0-3530-5299-D068DC5B8F66}"/>
              </a:ext>
            </a:extLst>
          </p:cNvPr>
          <p:cNvPicPr>
            <a:picLocks noChangeAspect="1"/>
          </p:cNvPicPr>
          <p:nvPr/>
        </p:nvPicPr>
        <p:blipFill>
          <a:blip r:embed="rId3"/>
          <a:stretch>
            <a:fillRect/>
          </a:stretch>
        </p:blipFill>
        <p:spPr>
          <a:xfrm>
            <a:off x="447880" y="2100898"/>
            <a:ext cx="2475188" cy="2648058"/>
          </a:xfrm>
          <a:prstGeom prst="rect">
            <a:avLst/>
          </a:prstGeom>
        </p:spPr>
      </p:pic>
    </p:spTree>
    <p:extLst>
      <p:ext uri="{BB962C8B-B14F-4D97-AF65-F5344CB8AC3E}">
        <p14:creationId xmlns:p14="http://schemas.microsoft.com/office/powerpoint/2010/main" val="1134621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436375" y="-14325"/>
            <a:ext cx="5596691" cy="1325563"/>
          </a:xfrm>
        </p:spPr>
        <p:txBody>
          <a:bodyPr/>
          <a:lstStyle/>
          <a:p>
            <a:r>
              <a:rPr lang="en-US">
                <a:latin typeface="Girl Scout Display Light"/>
              </a:rPr>
              <a:t>Digital Cookie Access</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288892" y="2419688"/>
            <a:ext cx="8909203" cy="2228162"/>
          </a:xfrm>
        </p:spPr>
        <p:txBody>
          <a:bodyPr vert="horz" lIns="91440" tIns="45720" rIns="91440" bIns="45720" rtlCol="0" anchor="t">
            <a:noAutofit/>
          </a:bodyPr>
          <a:lstStyle/>
          <a:p>
            <a:pPr marL="342900" indent="-342900">
              <a:buFont typeface="Arial" panose="020B0604020202020204" pitchFamily="34" charset="0"/>
              <a:buChar char="•"/>
            </a:pPr>
            <a:r>
              <a:rPr lang="en-US" b="1">
                <a:latin typeface="Girl Scout Display Light"/>
              </a:rPr>
              <a:t>Volunteer access</a:t>
            </a:r>
            <a:r>
              <a:rPr lang="en-US">
                <a:latin typeface="Girl Scout Display Light"/>
              </a:rPr>
              <a:t> to </a:t>
            </a:r>
            <a:r>
              <a:rPr lang="en-US">
                <a:latin typeface="Girl Scout Display Light"/>
                <a:hlinkClick r:id="rId3"/>
              </a:rPr>
              <a:t>Digital Cookie </a:t>
            </a:r>
            <a:r>
              <a:rPr lang="en-US">
                <a:latin typeface="Girl Scout Display Light"/>
              </a:rPr>
              <a:t>begins </a:t>
            </a:r>
            <a:r>
              <a:rPr lang="en-US" b="1">
                <a:latin typeface="Girl Scout Display Light"/>
              </a:rPr>
              <a:t>January 24</a:t>
            </a:r>
          </a:p>
          <a:p>
            <a:pPr marL="800100" lvl="1" indent="-342900">
              <a:buFont typeface="Arial" panose="020B0604020202020204" pitchFamily="34" charset="0"/>
              <a:buChar char="•"/>
            </a:pPr>
            <a:r>
              <a:rPr lang="en-US" b="1">
                <a:latin typeface="Girl Scout Display Light"/>
              </a:rPr>
              <a:t>Digital Cookie Test Site Access Available</a:t>
            </a:r>
            <a:endParaRPr lang="en-US"/>
          </a:p>
          <a:p>
            <a:pPr marL="342900" indent="-342900">
              <a:buFont typeface="Arial" panose="020B0604020202020204" pitchFamily="34" charset="0"/>
              <a:buChar char="•"/>
            </a:pPr>
            <a:r>
              <a:rPr lang="en-US" b="1">
                <a:latin typeface="Girl Scout Display Light"/>
              </a:rPr>
              <a:t>Girl Scouts and families</a:t>
            </a:r>
            <a:r>
              <a:rPr lang="en-US">
                <a:latin typeface="Girl Scout Display Light"/>
              </a:rPr>
              <a:t> will receive access to Digital Cookie via a registration email on </a:t>
            </a:r>
            <a:r>
              <a:rPr lang="en-US" b="1">
                <a:latin typeface="Girl Scout Display Light"/>
              </a:rPr>
              <a:t>February 1</a:t>
            </a:r>
          </a:p>
          <a:p>
            <a:pPr marL="0" indent="0"/>
            <a:endParaRPr lang="en-US"/>
          </a:p>
        </p:txBody>
      </p:sp>
      <p:pic>
        <p:nvPicPr>
          <p:cNvPr id="6" name="Picture 5">
            <a:extLst>
              <a:ext uri="{FF2B5EF4-FFF2-40B4-BE49-F238E27FC236}">
                <a16:creationId xmlns:a16="http://schemas.microsoft.com/office/drawing/2014/main" id="{50D673A4-A895-F86A-8DFB-FA0730BC9FBF}"/>
              </a:ext>
            </a:extLst>
          </p:cNvPr>
          <p:cNvPicPr>
            <a:picLocks noChangeAspect="1"/>
          </p:cNvPicPr>
          <p:nvPr/>
        </p:nvPicPr>
        <p:blipFill>
          <a:blip r:embed="rId4"/>
          <a:stretch>
            <a:fillRect/>
          </a:stretch>
        </p:blipFill>
        <p:spPr>
          <a:xfrm>
            <a:off x="396817" y="2113634"/>
            <a:ext cx="2475188" cy="2648058"/>
          </a:xfrm>
          <a:prstGeom prst="rect">
            <a:avLst/>
          </a:prstGeom>
        </p:spPr>
      </p:pic>
    </p:spTree>
    <p:extLst>
      <p:ext uri="{BB962C8B-B14F-4D97-AF65-F5344CB8AC3E}">
        <p14:creationId xmlns:p14="http://schemas.microsoft.com/office/powerpoint/2010/main" val="3315994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155561" y="-184270"/>
            <a:ext cx="10056222" cy="1325563"/>
          </a:xfrm>
        </p:spPr>
        <p:txBody>
          <a:bodyPr>
            <a:normAutofit/>
          </a:bodyPr>
          <a:lstStyle/>
          <a:p>
            <a:r>
              <a:rPr lang="en-US" sz="3400">
                <a:latin typeface="Girl Scout Display Light"/>
                <a:cs typeface="Calibri"/>
              </a:rPr>
              <a:t>Digital Cookie Mobile App Enhancements</a:t>
            </a:r>
            <a:endParaRPr lang="en-US" sz="3400">
              <a:latin typeface="Girl Scout Display Light"/>
            </a:endParaRP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232118" y="959127"/>
            <a:ext cx="7559844" cy="5598248"/>
          </a:xfrm>
        </p:spPr>
        <p:txBody>
          <a:bodyPr vert="horz" lIns="91440" tIns="45720" rIns="91440" bIns="45720" rtlCol="0" anchor="t">
            <a:noAutofit/>
          </a:bodyPr>
          <a:lstStyle/>
          <a:p>
            <a:pPr marL="914400" lvl="2" indent="0"/>
            <a:r>
              <a:rPr lang="en-US" sz="2800">
                <a:latin typeface="Girl Scout Display Light" panose="02020003000000000000" pitchFamily="18" charset="0"/>
              </a:rPr>
              <a:t>Improved Customer Check-out Process: </a:t>
            </a:r>
          </a:p>
          <a:p>
            <a:pPr marL="1371600" lvl="2" indent="-457200">
              <a:buFont typeface="Arial" panose="020B0604020202020204" pitchFamily="34" charset="0"/>
              <a:buChar char="•"/>
            </a:pPr>
            <a:r>
              <a:rPr lang="en-US" sz="2800">
                <a:latin typeface="Girl Scout Display Light" panose="02020003000000000000" pitchFamily="18" charset="0"/>
              </a:rPr>
              <a:t>No longer required to fill in customer name, email, zip for </a:t>
            </a:r>
            <a:r>
              <a:rPr lang="en-US" sz="2800" b="1">
                <a:latin typeface="Girl Scout Display Light" panose="02020003000000000000" pitchFamily="18" charset="0"/>
              </a:rPr>
              <a:t>Give Cookies to Customers Now</a:t>
            </a:r>
          </a:p>
          <a:p>
            <a:pPr marL="914400" lvl="2" indent="0"/>
            <a:endParaRPr lang="en-US" sz="2800" b="1">
              <a:latin typeface="Girl Scout Display Light" panose="02020003000000000000" pitchFamily="18" charset="0"/>
              <a:cs typeface="Calibri"/>
            </a:endParaRPr>
          </a:p>
          <a:p>
            <a:pPr marL="914400" lvl="2" indent="0"/>
            <a:r>
              <a:rPr lang="en-US" sz="2800">
                <a:latin typeface="Girl Scout Display Light" panose="02020003000000000000" pitchFamily="18" charset="0"/>
                <a:cs typeface="Calibri"/>
              </a:rPr>
              <a:t>Girl Scout login on Mobile App:</a:t>
            </a:r>
            <a:endParaRPr lang="en-US" sz="2800">
              <a:latin typeface="Girl Scout Display Light" panose="02020003000000000000" pitchFamily="18" charset="0"/>
            </a:endParaRPr>
          </a:p>
          <a:p>
            <a:pPr marL="1371600" lvl="2" indent="-457200">
              <a:buFont typeface="Arial" panose="020B0604020202020204" pitchFamily="34" charset="0"/>
              <a:buChar char="•"/>
            </a:pPr>
            <a:r>
              <a:rPr lang="en-US" sz="2800">
                <a:latin typeface="Girl Scout Display Light" panose="02020003000000000000" pitchFamily="18" charset="0"/>
                <a:cs typeface="Calibri"/>
              </a:rPr>
              <a:t>No more differentiation between </a:t>
            </a:r>
            <a:r>
              <a:rPr lang="en-US" sz="2800" b="1">
                <a:latin typeface="Girl Scout Display Light" panose="02020003000000000000" pitchFamily="18" charset="0"/>
                <a:cs typeface="Calibri"/>
              </a:rPr>
              <a:t>sold at booth</a:t>
            </a:r>
            <a:r>
              <a:rPr lang="en-US" sz="2800">
                <a:latin typeface="Girl Scout Display Light" panose="02020003000000000000" pitchFamily="18" charset="0"/>
                <a:cs typeface="Calibri"/>
              </a:rPr>
              <a:t> or </a:t>
            </a:r>
            <a:r>
              <a:rPr lang="en-US" sz="2800" b="1">
                <a:latin typeface="Girl Scout Display Light" panose="02020003000000000000" pitchFamily="18" charset="0"/>
                <a:cs typeface="Calibri"/>
              </a:rPr>
              <a:t>not sold at booth</a:t>
            </a:r>
          </a:p>
          <a:p>
            <a:pPr marL="1371600" lvl="2" indent="-457200">
              <a:buFont typeface="Arial" panose="020B0604020202020204" pitchFamily="34" charset="0"/>
              <a:buChar char="•"/>
            </a:pPr>
            <a:r>
              <a:rPr lang="en-US" sz="2800">
                <a:latin typeface="Girl Scout Display Light" panose="02020003000000000000" pitchFamily="18" charset="0"/>
                <a:cs typeface="Calibri"/>
              </a:rPr>
              <a:t>Renamed as </a:t>
            </a:r>
            <a:r>
              <a:rPr lang="en-US" sz="2800" b="1">
                <a:latin typeface="Girl Scout Display Light" panose="02020003000000000000" pitchFamily="18" charset="0"/>
                <a:cs typeface="Calibri"/>
              </a:rPr>
              <a:t>Give cookies to customer now</a:t>
            </a:r>
          </a:p>
          <a:p>
            <a:pPr marL="914400" lvl="2" indent="0"/>
            <a:endParaRPr lang="en-US" sz="2800" b="1">
              <a:latin typeface="Girl Scout Display Light" panose="02020003000000000000" pitchFamily="18" charset="0"/>
              <a:cs typeface="Calibri"/>
            </a:endParaRPr>
          </a:p>
          <a:p>
            <a:pPr marL="914400" lvl="2" indent="0"/>
            <a:r>
              <a:rPr lang="en-US" sz="2800">
                <a:latin typeface="Girl Scout Display Light" panose="02020003000000000000" pitchFamily="18" charset="0"/>
                <a:cs typeface="Calibri"/>
              </a:rPr>
              <a:t>Update the Mobile App on Devices</a:t>
            </a:r>
            <a:endParaRPr lang="en-US" sz="2800">
              <a:latin typeface="Girl Scout Display Light" panose="02020003000000000000" pitchFamily="18" charset="0"/>
            </a:endParaRPr>
          </a:p>
          <a:p>
            <a:pPr marL="1371600" lvl="3" indent="0"/>
            <a:endParaRPr lang="en-US">
              <a:latin typeface="Girl Scout Text Book"/>
            </a:endParaRPr>
          </a:p>
          <a:p>
            <a:pPr marL="342900" indent="-342900">
              <a:buFont typeface="Arial"/>
              <a:buChar char="•"/>
            </a:pPr>
            <a:endParaRPr lang="en-US" sz="2400"/>
          </a:p>
        </p:txBody>
      </p:sp>
      <p:pic>
        <p:nvPicPr>
          <p:cNvPr id="4" name="Picture 3">
            <a:extLst>
              <a:ext uri="{FF2B5EF4-FFF2-40B4-BE49-F238E27FC236}">
                <a16:creationId xmlns:a16="http://schemas.microsoft.com/office/drawing/2014/main" id="{AFEB3BC1-B815-D237-F6F2-B4BFF4587D04}"/>
              </a:ext>
            </a:extLst>
          </p:cNvPr>
          <p:cNvPicPr>
            <a:picLocks noChangeAspect="1"/>
          </p:cNvPicPr>
          <p:nvPr/>
        </p:nvPicPr>
        <p:blipFill>
          <a:blip r:embed="rId3"/>
          <a:stretch>
            <a:fillRect/>
          </a:stretch>
        </p:blipFill>
        <p:spPr>
          <a:xfrm>
            <a:off x="7744902" y="1323461"/>
            <a:ext cx="3716478" cy="4894316"/>
          </a:xfrm>
          <a:prstGeom prst="rect">
            <a:avLst/>
          </a:prstGeom>
        </p:spPr>
      </p:pic>
      <p:sp>
        <p:nvSpPr>
          <p:cNvPr id="5" name="Arrow: Down 4">
            <a:extLst>
              <a:ext uri="{FF2B5EF4-FFF2-40B4-BE49-F238E27FC236}">
                <a16:creationId xmlns:a16="http://schemas.microsoft.com/office/drawing/2014/main" id="{2DE7412D-5FCF-3D6E-8D18-74BD53C28A88}"/>
              </a:ext>
            </a:extLst>
          </p:cNvPr>
          <p:cNvSpPr/>
          <p:nvPr/>
        </p:nvSpPr>
        <p:spPr>
          <a:xfrm>
            <a:off x="8940749" y="959126"/>
            <a:ext cx="469258" cy="1325563"/>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338878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185058" y="-2102"/>
            <a:ext cx="9640586" cy="1325563"/>
          </a:xfrm>
        </p:spPr>
        <p:txBody>
          <a:bodyPr>
            <a:normAutofit/>
          </a:bodyPr>
          <a:lstStyle/>
          <a:p>
            <a:r>
              <a:rPr lang="en-US" sz="3400">
                <a:latin typeface="Girl Scout Display Light"/>
                <a:cs typeface="Calibri"/>
              </a:rPr>
              <a:t>Digital Cookie Mobile App Enhancements</a:t>
            </a:r>
            <a:endParaRPr lang="en-US" sz="3400">
              <a:latin typeface="Girl Scout Display Light"/>
            </a:endParaRPr>
          </a:p>
        </p:txBody>
      </p:sp>
      <p:sp>
        <p:nvSpPr>
          <p:cNvPr id="5" name="Content Placeholder 4">
            <a:extLst>
              <a:ext uri="{FF2B5EF4-FFF2-40B4-BE49-F238E27FC236}">
                <a16:creationId xmlns:a16="http://schemas.microsoft.com/office/drawing/2014/main" id="{6A65FCFC-F278-8922-41C4-48277CBC92B9}"/>
              </a:ext>
            </a:extLst>
          </p:cNvPr>
          <p:cNvSpPr>
            <a:spLocks noGrp="1"/>
          </p:cNvSpPr>
          <p:nvPr>
            <p:ph sz="half" idx="2"/>
          </p:nvPr>
        </p:nvSpPr>
        <p:spPr>
          <a:xfrm>
            <a:off x="838199" y="1323462"/>
            <a:ext cx="6414371" cy="4491186"/>
          </a:xfrm>
        </p:spPr>
        <p:txBody>
          <a:bodyPr>
            <a:normAutofit lnSpcReduction="10000"/>
          </a:bodyPr>
          <a:lstStyle/>
          <a:p>
            <a:pPr marL="457200" indent="-457200">
              <a:buFont typeface="Arial" panose="020B0604020202020204" pitchFamily="34" charset="0"/>
              <a:buChar char="•"/>
            </a:pPr>
            <a:r>
              <a:rPr lang="en-US" kern="1200">
                <a:solidFill>
                  <a:srgbClr val="000000"/>
                </a:solidFill>
                <a:effectLst/>
                <a:latin typeface="Girl Scout Display Light" panose="02020003000000000000" pitchFamily="18" charset="0"/>
                <a:ea typeface="+mn-ea"/>
                <a:cs typeface="+mn-cs"/>
              </a:rPr>
              <a:t>Venmo and PayPal available for </a:t>
            </a:r>
            <a:r>
              <a:rPr lang="en-US" b="1" kern="1200">
                <a:solidFill>
                  <a:srgbClr val="000000"/>
                </a:solidFill>
                <a:effectLst/>
                <a:latin typeface="Girl Scout Display Light" panose="02020003000000000000" pitchFamily="18" charset="0"/>
                <a:ea typeface="+mn-ea"/>
                <a:cs typeface="+mn-cs"/>
              </a:rPr>
              <a:t>Give Cookies to Customer Now</a:t>
            </a:r>
          </a:p>
          <a:p>
            <a:pPr marL="457200" indent="-457200">
              <a:buFont typeface="Arial" panose="020B0604020202020204" pitchFamily="34" charset="0"/>
              <a:buChar char="•"/>
            </a:pPr>
            <a:r>
              <a:rPr lang="en-US" kern="100">
                <a:effectLst/>
                <a:latin typeface="Girl Scout Display Light" panose="02020003000000000000" pitchFamily="18" charset="0"/>
                <a:ea typeface="Calibri" panose="020F0502020204030204" pitchFamily="34" charset="0"/>
                <a:cs typeface="Arial" panose="020B0604020202020204" pitchFamily="34" charset="0"/>
              </a:rPr>
              <a:t>Customers will scan the QR Code with their own cellphone to complete payment</a:t>
            </a:r>
          </a:p>
          <a:p>
            <a:pPr marL="457200" indent="-457200">
              <a:buFont typeface="Arial" panose="020B0604020202020204" pitchFamily="34" charset="0"/>
              <a:buChar char="•"/>
            </a:pPr>
            <a:r>
              <a:rPr lang="en-US" kern="100">
                <a:effectLst/>
                <a:latin typeface="Girl Scout Display Light" panose="02020003000000000000" pitchFamily="18" charset="0"/>
                <a:ea typeface="Calibri" panose="020F0502020204030204" pitchFamily="34" charset="0"/>
                <a:cs typeface="Arial" panose="020B0604020202020204" pitchFamily="34" charset="0"/>
              </a:rPr>
              <a:t>Thank You Confirmation Screen</a:t>
            </a:r>
          </a:p>
          <a:p>
            <a:pPr marL="457200" indent="-457200">
              <a:buFont typeface="Arial" panose="020B0604020202020204" pitchFamily="34" charset="0"/>
              <a:buChar char="•"/>
            </a:pPr>
            <a:r>
              <a:rPr lang="en-US" kern="100">
                <a:effectLst/>
                <a:latin typeface="Girl Scout Display Light" panose="02020003000000000000" pitchFamily="18" charset="0"/>
                <a:ea typeface="Calibri" panose="020F0502020204030204" pitchFamily="34" charset="0"/>
                <a:cs typeface="Arial" panose="020B0604020202020204" pitchFamily="34" charset="0"/>
              </a:rPr>
              <a:t>Venmo/PayPal payments go to River Valleys directly and not a troop or Girl Scout Venmo/PayPal account.</a:t>
            </a:r>
          </a:p>
        </p:txBody>
      </p:sp>
      <p:grpSp>
        <p:nvGrpSpPr>
          <p:cNvPr id="4" name="Group 3">
            <a:extLst>
              <a:ext uri="{FF2B5EF4-FFF2-40B4-BE49-F238E27FC236}">
                <a16:creationId xmlns:a16="http://schemas.microsoft.com/office/drawing/2014/main" id="{6E6817EA-77C5-5FD4-C4D0-AF83ABAECF28}"/>
              </a:ext>
            </a:extLst>
          </p:cNvPr>
          <p:cNvGrpSpPr/>
          <p:nvPr/>
        </p:nvGrpSpPr>
        <p:grpSpPr>
          <a:xfrm>
            <a:off x="9402525" y="538822"/>
            <a:ext cx="2126236" cy="2139618"/>
            <a:chOff x="4332249" y="1307779"/>
            <a:chExt cx="3356757" cy="4102031"/>
          </a:xfrm>
        </p:grpSpPr>
        <p:pic>
          <p:nvPicPr>
            <p:cNvPr id="6" name="Picture 5" descr="A screenshot of a qr code&#10;&#10;Description automatically generated">
              <a:extLst>
                <a:ext uri="{FF2B5EF4-FFF2-40B4-BE49-F238E27FC236}">
                  <a16:creationId xmlns:a16="http://schemas.microsoft.com/office/drawing/2014/main" id="{E992A3CA-6274-7AE9-841E-93F47359E077}"/>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22364" b="21276"/>
            <a:stretch>
              <a:fillRect/>
            </a:stretch>
          </p:blipFill>
          <p:spPr bwMode="auto">
            <a:xfrm>
              <a:off x="4332249" y="1307779"/>
              <a:ext cx="3356757" cy="4102031"/>
            </a:xfrm>
            <a:prstGeom prst="rect">
              <a:avLst/>
            </a:prstGeom>
            <a:noFill/>
            <a:ln>
              <a:solidFill>
                <a:schemeClr val="tx1"/>
              </a:solid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7E923A6-4DF3-AABD-FD80-D2953FBA5E79}"/>
                </a:ext>
              </a:extLst>
            </p:cNvPr>
            <p:cNvSpPr/>
            <p:nvPr/>
          </p:nvSpPr>
          <p:spPr>
            <a:xfrm>
              <a:off x="5494085" y="2863946"/>
              <a:ext cx="1033083" cy="93692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algn="ctr"/>
              <a:r>
                <a:rPr lang="en-US" sz="1200">
                  <a:effectLst/>
                  <a:ea typeface="MS Mincho" panose="02020609040205080304" pitchFamily="49" charset="-128"/>
                  <a:cs typeface="Times New Roman" panose="02020603050405020304" pitchFamily="18" charset="0"/>
                </a:rPr>
                <a:t>Demo</a:t>
              </a:r>
            </a:p>
          </p:txBody>
        </p:sp>
      </p:grpSp>
      <p:pic>
        <p:nvPicPr>
          <p:cNvPr id="1026" name="Picture 2" descr="A screenshot of a phone&#10;&#10;Description automatically generated">
            <a:extLst>
              <a:ext uri="{FF2B5EF4-FFF2-40B4-BE49-F238E27FC236}">
                <a16:creationId xmlns:a16="http://schemas.microsoft.com/office/drawing/2014/main" id="{902D8906-C9BE-2861-176D-AB382AEC6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8030" y="2877320"/>
            <a:ext cx="1815226" cy="344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5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1C79FC-FDDE-A8FB-9DF5-C202F27326ED}"/>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716E6757-0DF2-E27D-2493-02F232054A78}"/>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FAABD075-EB2D-6755-7BEF-0BAECC1A454A}"/>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7808E969-87BD-62EF-80FC-542CD200E64C}"/>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D9B989E7-AB7E-8B2B-31F1-B0E12590FD23}"/>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Welcome! While we wait for others to log on, join us for a game. Toast YAY!: yay or nay?</a:t>
            </a:r>
          </a:p>
        </p:txBody>
      </p:sp>
      <p:sp>
        <p:nvSpPr>
          <p:cNvPr id="10" name="Rectangle 9">
            <a:extLst>
              <a:ext uri="{FF2B5EF4-FFF2-40B4-BE49-F238E27FC236}">
                <a16:creationId xmlns:a16="http://schemas.microsoft.com/office/drawing/2014/main" id="{35D28506-BEE6-3A52-56A5-8D1E55E040A7}"/>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718242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5508" y="54947"/>
            <a:ext cx="8513616" cy="1325563"/>
          </a:xfrm>
        </p:spPr>
        <p:txBody>
          <a:bodyPr>
            <a:normAutofit/>
          </a:bodyPr>
          <a:lstStyle/>
          <a:p>
            <a:r>
              <a:rPr lang="en-US">
                <a:latin typeface="Girl Scout Display Light"/>
              </a:rPr>
              <a:t>Girl Scout and Troop Experience</a:t>
            </a:r>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5781729" y="1640910"/>
            <a:ext cx="5900755" cy="346335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a:latin typeface="Girl Scout Display Light" panose="02020003000000000000" pitchFamily="18" charset="0"/>
              </a:rPr>
              <a:t>Simplified Progress Bar on Dashboard &amp; Progress Bars update more frequently </a:t>
            </a:r>
          </a:p>
          <a:p>
            <a:pPr>
              <a:buFont typeface="Arial" panose="020B0604020202020204" pitchFamily="34" charset="0"/>
              <a:buChar char="•"/>
            </a:pPr>
            <a:r>
              <a:rPr lang="en-US">
                <a:latin typeface="Girl Scout Display Light" panose="02020003000000000000" pitchFamily="18" charset="0"/>
              </a:rPr>
              <a:t>Pending</a:t>
            </a:r>
            <a:r>
              <a:rPr lang="en-US">
                <a:latin typeface="Girl Scout Display Light" panose="02020003000000000000" pitchFamily="18" charset="0"/>
                <a:cs typeface="Calibri"/>
              </a:rPr>
              <a:t> Orders visibility</a:t>
            </a:r>
            <a:endParaRPr lang="en-US">
              <a:latin typeface="Girl Scout Display Light" panose="02020003000000000000" pitchFamily="18" charset="0"/>
            </a:endParaRPr>
          </a:p>
          <a:p>
            <a:pPr>
              <a:buFont typeface="Arial" panose="020B0604020202020204" pitchFamily="34" charset="0"/>
              <a:buChar char="•"/>
            </a:pPr>
            <a:r>
              <a:rPr lang="en-US">
                <a:latin typeface="Girl Scout Display Light" panose="02020003000000000000" pitchFamily="18" charset="0"/>
                <a:cs typeface="Calibri"/>
              </a:rPr>
              <a:t>Improved web view on phone, tablet, laptop</a:t>
            </a:r>
          </a:p>
          <a:p>
            <a:pPr lvl="1">
              <a:lnSpc>
                <a:spcPct val="90000"/>
              </a:lnSpc>
              <a:buFont typeface="Courier New" panose="020B0604020202020204" pitchFamily="34" charset="0"/>
              <a:buChar char="o"/>
            </a:pPr>
            <a:endParaRPr lang="en-US" sz="2000">
              <a:latin typeface="Girl Scout Text Book"/>
              <a:cs typeface="Calibri"/>
            </a:endParaRPr>
          </a:p>
          <a:p>
            <a:pPr marL="457200" lvl="1" indent="0">
              <a:lnSpc>
                <a:spcPct val="90000"/>
              </a:lnSpc>
            </a:pPr>
            <a:endParaRPr lang="en-US" sz="2000">
              <a:latin typeface="Girl Scout Text Book"/>
              <a:cs typeface="Calibri"/>
            </a:endParaRPr>
          </a:p>
          <a:p>
            <a:pPr>
              <a:lnSpc>
                <a:spcPct val="90000"/>
              </a:lnSpc>
              <a:buFont typeface="Arial" panose="020B0604020202020204" pitchFamily="34" charset="0"/>
              <a:buChar char="•"/>
            </a:pPr>
            <a:endParaRPr lang="en-US">
              <a:latin typeface="Calibri"/>
              <a:cs typeface="Calibri"/>
            </a:endParaRPr>
          </a:p>
          <a:p>
            <a:pPr marL="0" indent="0">
              <a:lnSpc>
                <a:spcPct val="90000"/>
              </a:lnSpc>
            </a:pPr>
            <a:endParaRPr lang="en-US" sz="2400">
              <a:latin typeface="Calibri"/>
              <a:cs typeface="Calibri"/>
            </a:endParaRPr>
          </a:p>
        </p:txBody>
      </p:sp>
      <p:pic>
        <p:nvPicPr>
          <p:cNvPr id="8" name="Picture 7">
            <a:extLst>
              <a:ext uri="{FF2B5EF4-FFF2-40B4-BE49-F238E27FC236}">
                <a16:creationId xmlns:a16="http://schemas.microsoft.com/office/drawing/2014/main" id="{83F5B595-FE36-DBF3-FC57-BF926BB02528}"/>
              </a:ext>
            </a:extLst>
          </p:cNvPr>
          <p:cNvPicPr>
            <a:picLocks noChangeAspect="1"/>
          </p:cNvPicPr>
          <p:nvPr/>
        </p:nvPicPr>
        <p:blipFill rotWithShape="1">
          <a:blip r:embed="rId3"/>
          <a:srcRect l="49790" t="8649" b="31688"/>
          <a:stretch/>
        </p:blipFill>
        <p:spPr>
          <a:xfrm>
            <a:off x="778305" y="1380510"/>
            <a:ext cx="4429778" cy="5189329"/>
          </a:xfrm>
          <a:prstGeom prst="rect">
            <a:avLst/>
          </a:prstGeom>
        </p:spPr>
      </p:pic>
      <p:sp>
        <p:nvSpPr>
          <p:cNvPr id="9" name="Rectangle 8">
            <a:extLst>
              <a:ext uri="{FF2B5EF4-FFF2-40B4-BE49-F238E27FC236}">
                <a16:creationId xmlns:a16="http://schemas.microsoft.com/office/drawing/2014/main" id="{48652D0C-B35F-BF6F-F023-FD696397241D}"/>
              </a:ext>
            </a:extLst>
          </p:cNvPr>
          <p:cNvSpPr/>
          <p:nvPr/>
        </p:nvSpPr>
        <p:spPr>
          <a:xfrm>
            <a:off x="778305" y="1380511"/>
            <a:ext cx="4429778" cy="2681566"/>
          </a:xfrm>
          <a:prstGeom prst="rect">
            <a:avLst/>
          </a:prstGeom>
          <a:noFill/>
          <a:ln w="57150"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27B5AF1B-19B9-CF9B-42A4-DA70697B8186}"/>
              </a:ext>
            </a:extLst>
          </p:cNvPr>
          <p:cNvSpPr/>
          <p:nvPr/>
        </p:nvSpPr>
        <p:spPr>
          <a:xfrm>
            <a:off x="815077" y="4062077"/>
            <a:ext cx="4393006" cy="2507762"/>
          </a:xfrm>
          <a:prstGeom prst="rect">
            <a:avLst/>
          </a:prstGeom>
          <a:noFill/>
          <a:ln w="57150"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267271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5508" y="54947"/>
            <a:ext cx="8513616" cy="1325563"/>
          </a:xfrm>
        </p:spPr>
        <p:txBody>
          <a:bodyPr>
            <a:normAutofit/>
          </a:bodyPr>
          <a:lstStyle/>
          <a:p>
            <a:r>
              <a:rPr lang="en-US">
                <a:latin typeface="Girl Scout Display Light"/>
              </a:rPr>
              <a:t>Girl Scout and Troop Experience</a:t>
            </a:r>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4861560" y="1380510"/>
            <a:ext cx="6492240" cy="502761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a:latin typeface="Girl Scout Display Light" panose="02020003000000000000" pitchFamily="18" charset="0"/>
                <a:cs typeface="Calibri"/>
              </a:rPr>
              <a:t>My Cookies tab – “Cookie Share” renamed to “Donate Cookies”</a:t>
            </a:r>
          </a:p>
          <a:p>
            <a:pPr>
              <a:buFont typeface="Arial" panose="020B0604020202020204" pitchFamily="34" charset="0"/>
              <a:buChar char="•"/>
            </a:pPr>
            <a:r>
              <a:rPr lang="en-US">
                <a:latin typeface="Girl Scout Display Light" panose="02020003000000000000" pitchFamily="18" charset="0"/>
                <a:cs typeface="Arial"/>
              </a:rPr>
              <a:t>Booth Pickup tab – shows booth reservations </a:t>
            </a:r>
          </a:p>
          <a:p>
            <a:pPr>
              <a:buFont typeface="Arial" panose="020B0604020202020204" pitchFamily="34" charset="0"/>
              <a:buChar char="•"/>
            </a:pPr>
            <a:r>
              <a:rPr lang="en-US">
                <a:latin typeface="Girl Scout Display Light" panose="02020003000000000000" pitchFamily="18" charset="0"/>
                <a:cs typeface="Arial"/>
              </a:rPr>
              <a:t>Booth Pickup Option for Pre-Paid pickup (rarely used)</a:t>
            </a:r>
          </a:p>
          <a:p>
            <a:pPr lvl="1">
              <a:buFont typeface="Arial" panose="020B0604020202020204" pitchFamily="34" charset="0"/>
              <a:buChar char="•"/>
            </a:pPr>
            <a:r>
              <a:rPr lang="en-US" sz="2800">
                <a:latin typeface="Girl Scout Display Light" panose="02020003000000000000" pitchFamily="18" charset="0"/>
                <a:cs typeface="Calibri"/>
              </a:rPr>
              <a:t>Use the Smart Booth Divider in Smart Cookies to allocate the packages to Girl Scouts for orders made using a booth pickup option</a:t>
            </a:r>
            <a:endParaRPr lang="en-US" sz="2800">
              <a:latin typeface="Girl Scout Text Book"/>
              <a:cs typeface="Calibri"/>
            </a:endParaRPr>
          </a:p>
          <a:p>
            <a:pPr>
              <a:buFont typeface="Arial" panose="020B0604020202020204" pitchFamily="34" charset="0"/>
              <a:buChar char="•"/>
            </a:pPr>
            <a:endParaRPr lang="en-US" sz="2000">
              <a:latin typeface="Girl Scout Text Book"/>
              <a:cs typeface="Calibri"/>
            </a:endParaRPr>
          </a:p>
          <a:p>
            <a:pPr marL="457200" lvl="1" indent="0">
              <a:lnSpc>
                <a:spcPct val="90000"/>
              </a:lnSpc>
            </a:pPr>
            <a:endParaRPr lang="en-US" sz="2000">
              <a:latin typeface="Girl Scout Text Book"/>
              <a:cs typeface="Calibri"/>
            </a:endParaRPr>
          </a:p>
          <a:p>
            <a:pPr>
              <a:lnSpc>
                <a:spcPct val="90000"/>
              </a:lnSpc>
              <a:buFont typeface="Arial" panose="020B0604020202020204" pitchFamily="34" charset="0"/>
              <a:buChar char="•"/>
            </a:pPr>
            <a:endParaRPr lang="en-US">
              <a:latin typeface="Calibri"/>
              <a:cs typeface="Calibri"/>
            </a:endParaRPr>
          </a:p>
          <a:p>
            <a:pPr>
              <a:lnSpc>
                <a:spcPct val="90000"/>
              </a:lnSpc>
              <a:buFont typeface="Arial" panose="020B0604020202020204" pitchFamily="34" charset="0"/>
              <a:buChar char="•"/>
            </a:pPr>
            <a:endParaRPr lang="en-US" sz="2400">
              <a:latin typeface="Calibri"/>
              <a:cs typeface="Calibri"/>
            </a:endParaRPr>
          </a:p>
        </p:txBody>
      </p:sp>
      <p:pic>
        <p:nvPicPr>
          <p:cNvPr id="3" name="Picture 2">
            <a:extLst>
              <a:ext uri="{FF2B5EF4-FFF2-40B4-BE49-F238E27FC236}">
                <a16:creationId xmlns:a16="http://schemas.microsoft.com/office/drawing/2014/main" id="{A787D0F6-2254-D29B-5112-677009605769}"/>
              </a:ext>
            </a:extLst>
          </p:cNvPr>
          <p:cNvPicPr>
            <a:picLocks noChangeAspect="1"/>
          </p:cNvPicPr>
          <p:nvPr/>
        </p:nvPicPr>
        <p:blipFill>
          <a:blip r:embed="rId3"/>
          <a:stretch>
            <a:fillRect/>
          </a:stretch>
        </p:blipFill>
        <p:spPr>
          <a:xfrm>
            <a:off x="3059" y="1797818"/>
            <a:ext cx="4397937" cy="2689508"/>
          </a:xfrm>
          <a:prstGeom prst="rect">
            <a:avLst/>
          </a:prstGeom>
          <a:ln>
            <a:solidFill>
              <a:schemeClr val="tx1"/>
            </a:solidFill>
          </a:ln>
        </p:spPr>
      </p:pic>
      <p:sp>
        <p:nvSpPr>
          <p:cNvPr id="5" name="Arrow: Left 4">
            <a:extLst>
              <a:ext uri="{FF2B5EF4-FFF2-40B4-BE49-F238E27FC236}">
                <a16:creationId xmlns:a16="http://schemas.microsoft.com/office/drawing/2014/main" id="{6AA2A661-9C9B-CFF6-9979-43BBA3A82782}"/>
              </a:ext>
            </a:extLst>
          </p:cNvPr>
          <p:cNvSpPr/>
          <p:nvPr/>
        </p:nvSpPr>
        <p:spPr>
          <a:xfrm rot="5400000">
            <a:off x="230488" y="4656984"/>
            <a:ext cx="1215424" cy="4953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5210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extBox 3">
            <a:extLst>
              <a:ext uri="{FF2B5EF4-FFF2-40B4-BE49-F238E27FC236}">
                <a16:creationId xmlns:a16="http://schemas.microsoft.com/office/drawing/2014/main" id="{26EB69C3-3466-C008-2157-5BBB20495A77}"/>
              </a:ext>
            </a:extLst>
          </p:cNvPr>
          <p:cNvGraphicFramePr/>
          <p:nvPr>
            <p:extLst>
              <p:ext uri="{D42A27DB-BD31-4B8C-83A1-F6EECF244321}">
                <p14:modId xmlns:p14="http://schemas.microsoft.com/office/powerpoint/2010/main" val="863910837"/>
              </p:ext>
            </p:extLst>
          </p:nvPr>
        </p:nvGraphicFramePr>
        <p:xfrm>
          <a:off x="3487390" y="1419652"/>
          <a:ext cx="8439968" cy="5342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5507" y="108280"/>
            <a:ext cx="9177890" cy="1657017"/>
          </a:xfrm>
        </p:spPr>
        <p:txBody>
          <a:bodyPr>
            <a:normAutofit/>
          </a:bodyPr>
          <a:lstStyle/>
          <a:p>
            <a:r>
              <a:rPr lang="en-US" sz="3100">
                <a:latin typeface="Girl Scout Display Light"/>
              </a:rPr>
              <a:t>Girl Scout and Troop Experience</a:t>
            </a:r>
            <a:br>
              <a:rPr lang="en-US" sz="2800">
                <a:latin typeface="Girl Scout Display Light"/>
              </a:rPr>
            </a:br>
            <a:r>
              <a:rPr lang="en-US" sz="3100">
                <a:effectLst/>
                <a:latin typeface="Girl Scout Display Light"/>
                <a:ea typeface="Calibri"/>
                <a:cs typeface="Arial"/>
              </a:rPr>
              <a:t>Cookie Donations: Council vs. Troop Inventory</a:t>
            </a:r>
            <a:br>
              <a:rPr lang="en-US" sz="2800">
                <a:latin typeface="Girl Scout Display Light"/>
              </a:rPr>
            </a:br>
            <a:endParaRPr lang="en-US" sz="2800">
              <a:latin typeface="Girl Scout Display Light"/>
            </a:endParaRPr>
          </a:p>
        </p:txBody>
      </p:sp>
      <p:sp>
        <p:nvSpPr>
          <p:cNvPr id="8" name="Rectangle 1">
            <a:extLst>
              <a:ext uri="{FF2B5EF4-FFF2-40B4-BE49-F238E27FC236}">
                <a16:creationId xmlns:a16="http://schemas.microsoft.com/office/drawing/2014/main" id="{6816ABF4-F2DE-0BEE-0F2F-F3DA1395B3E5}"/>
              </a:ext>
            </a:extLst>
          </p:cNvPr>
          <p:cNvSpPr>
            <a:spLocks noChangeArrowheads="1"/>
          </p:cNvSpPr>
          <p:nvPr/>
        </p:nvSpPr>
        <p:spPr bwMode="auto">
          <a:xfrm>
            <a:off x="2587625" y="176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9" name="Picture 18" descr="A sticker of a panda bear and a bird&#10;&#10;Description automatically generated">
            <a:extLst>
              <a:ext uri="{FF2B5EF4-FFF2-40B4-BE49-F238E27FC236}">
                <a16:creationId xmlns:a16="http://schemas.microsoft.com/office/drawing/2014/main" id="{E1977FC6-2A46-D8BF-1B4E-6F166F7368A2}"/>
              </a:ext>
            </a:extLst>
          </p:cNvPr>
          <p:cNvPicPr>
            <a:picLocks noChangeAspect="1"/>
          </p:cNvPicPr>
          <p:nvPr/>
        </p:nvPicPr>
        <p:blipFill>
          <a:blip r:embed="rId8"/>
          <a:stretch>
            <a:fillRect/>
          </a:stretch>
        </p:blipFill>
        <p:spPr>
          <a:xfrm>
            <a:off x="232816" y="2651784"/>
            <a:ext cx="2365311" cy="2028528"/>
          </a:xfrm>
          <a:prstGeom prst="rect">
            <a:avLst/>
          </a:prstGeom>
        </p:spPr>
      </p:pic>
      <p:sp>
        <p:nvSpPr>
          <p:cNvPr id="112" name="TextBox 111">
            <a:extLst>
              <a:ext uri="{FF2B5EF4-FFF2-40B4-BE49-F238E27FC236}">
                <a16:creationId xmlns:a16="http://schemas.microsoft.com/office/drawing/2014/main" id="{84344A7F-2C0E-293E-3861-9F75DE40A6B5}"/>
              </a:ext>
            </a:extLst>
          </p:cNvPr>
          <p:cNvSpPr txBox="1"/>
          <p:nvPr/>
        </p:nvSpPr>
        <p:spPr>
          <a:xfrm>
            <a:off x="3515033" y="4104967"/>
            <a:ext cx="5164393" cy="707886"/>
          </a:xfrm>
          <a:prstGeom prst="rect">
            <a:avLst/>
          </a:prstGeom>
          <a:solidFill>
            <a:schemeClr val="accent6">
              <a:lumMod val="20000"/>
              <a:lumOff val="80000"/>
            </a:schemeClr>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Girl Scout Display Light"/>
                <a:ea typeface="Calibri"/>
                <a:cs typeface="Calibri"/>
              </a:rPr>
              <a:t>View </a:t>
            </a:r>
            <a:r>
              <a:rPr lang="en-US" sz="2000">
                <a:latin typeface="Girl Scout Display Light"/>
                <a:ea typeface="Calibri"/>
                <a:cs typeface="Calibri"/>
                <a:hlinkClick r:id="rId9"/>
              </a:rPr>
              <a:t>Managing Cookie Donations in Smart Cookies</a:t>
            </a:r>
            <a:r>
              <a:rPr lang="en-US" sz="2000">
                <a:latin typeface="Girl Scout Display Light"/>
                <a:ea typeface="Calibri"/>
                <a:cs typeface="Calibri"/>
              </a:rPr>
              <a:t> tip-sheet</a:t>
            </a:r>
            <a:endParaRPr lang="en-US" sz="2000">
              <a:latin typeface="Girl Scout Display Light"/>
            </a:endParaRPr>
          </a:p>
        </p:txBody>
      </p:sp>
      <p:cxnSp>
        <p:nvCxnSpPr>
          <p:cNvPr id="122" name="Straight Arrow Connector 121">
            <a:extLst>
              <a:ext uri="{FF2B5EF4-FFF2-40B4-BE49-F238E27FC236}">
                <a16:creationId xmlns:a16="http://schemas.microsoft.com/office/drawing/2014/main" id="{378C51B8-8045-0967-F7B0-52EF8D72A7A3}"/>
              </a:ext>
            </a:extLst>
          </p:cNvPr>
          <p:cNvCxnSpPr/>
          <p:nvPr/>
        </p:nvCxnSpPr>
        <p:spPr>
          <a:xfrm>
            <a:off x="4571999" y="3220064"/>
            <a:ext cx="8849" cy="884903"/>
          </a:xfrm>
          <a:prstGeom prst="straightConnector1">
            <a:avLst/>
          </a:prstGeom>
        </p:spPr>
        <p:style>
          <a:lnRef idx="1">
            <a:schemeClr val="accent6"/>
          </a:lnRef>
          <a:fillRef idx="0">
            <a:schemeClr val="accent6"/>
          </a:fillRef>
          <a:effectRef idx="0">
            <a:schemeClr val="accent6"/>
          </a:effectRef>
          <a:fontRef idx="minor">
            <a:schemeClr val="tx1"/>
          </a:fontRef>
        </p:style>
      </p:cxnSp>
      <p:cxnSp>
        <p:nvCxnSpPr>
          <p:cNvPr id="123" name="Straight Arrow Connector 122">
            <a:extLst>
              <a:ext uri="{FF2B5EF4-FFF2-40B4-BE49-F238E27FC236}">
                <a16:creationId xmlns:a16="http://schemas.microsoft.com/office/drawing/2014/main" id="{9DF12DAD-87F1-185F-646C-2E1D7CC95D2C}"/>
              </a:ext>
            </a:extLst>
          </p:cNvPr>
          <p:cNvCxnSpPr>
            <a:cxnSpLocks/>
          </p:cNvCxnSpPr>
          <p:nvPr/>
        </p:nvCxnSpPr>
        <p:spPr>
          <a:xfrm>
            <a:off x="7472514" y="3220063"/>
            <a:ext cx="8849" cy="884903"/>
          </a:xfrm>
          <a:prstGeom prst="straightConnector1">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92888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0246" y="896837"/>
            <a:ext cx="2777089" cy="3938209"/>
          </a:xfrm>
        </p:spPr>
        <p:txBody>
          <a:bodyPr>
            <a:noAutofit/>
          </a:bodyPr>
          <a:lstStyle/>
          <a:p>
            <a:pPr>
              <a:lnSpc>
                <a:spcPct val="100000"/>
              </a:lnSpc>
            </a:pPr>
            <a:r>
              <a:rPr lang="en-US" sz="3200">
                <a:latin typeface="Girl Scout Text Book"/>
              </a:rPr>
              <a:t>Girl Scout and Troop Experience</a:t>
            </a:r>
            <a:br>
              <a:rPr lang="en-US" sz="2800">
                <a:latin typeface="Girl Scout Text Book"/>
              </a:rPr>
            </a:br>
            <a:endParaRPr lang="en-US" sz="2800"/>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3285508" y="1841327"/>
            <a:ext cx="8906492" cy="254278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90000"/>
              </a:lnSpc>
            </a:pPr>
            <a:r>
              <a:rPr lang="en-US" sz="4400">
                <a:latin typeface="Girl Scout Display Light" panose="02020003000000000000" pitchFamily="18" charset="0"/>
                <a:cs typeface="Calibri"/>
              </a:rPr>
              <a:t>Viewing Girl Scout and Troop Donation Orders Made in Digital Cookie &amp; Smart Cookies</a:t>
            </a:r>
          </a:p>
          <a:p>
            <a:pPr marL="457200" lvl="1" indent="0">
              <a:lnSpc>
                <a:spcPct val="90000"/>
              </a:lnSpc>
            </a:pPr>
            <a:endParaRPr lang="en-US" sz="2000">
              <a:latin typeface="Girl Scout Display Light" panose="02020003000000000000" pitchFamily="18" charset="0"/>
              <a:cs typeface="Calibri"/>
            </a:endParaRPr>
          </a:p>
          <a:p>
            <a:pPr marL="457200" lvl="1" indent="0">
              <a:lnSpc>
                <a:spcPct val="90000"/>
              </a:lnSpc>
            </a:pPr>
            <a:endParaRPr lang="en-US" sz="2000" i="1">
              <a:latin typeface="Girl Scout cookie tex"/>
              <a:cs typeface="Calibri"/>
            </a:endParaRPr>
          </a:p>
        </p:txBody>
      </p:sp>
    </p:spTree>
    <p:extLst>
      <p:ext uri="{BB962C8B-B14F-4D97-AF65-F5344CB8AC3E}">
        <p14:creationId xmlns:p14="http://schemas.microsoft.com/office/powerpoint/2010/main" val="1654622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517857" y="5883"/>
            <a:ext cx="6384947" cy="931963"/>
          </a:xfrm>
        </p:spPr>
        <p:txBody>
          <a:bodyPr>
            <a:noAutofit/>
          </a:bodyPr>
          <a:lstStyle/>
          <a:p>
            <a:pPr>
              <a:lnSpc>
                <a:spcPct val="100000"/>
              </a:lnSpc>
            </a:pPr>
            <a:r>
              <a:rPr lang="en-US" sz="3200">
                <a:latin typeface="Girl Scout Text Book"/>
              </a:rPr>
              <a:t>Viewing Donations</a:t>
            </a:r>
            <a:endParaRPr lang="en-US" sz="2800"/>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3285508" y="1841327"/>
            <a:ext cx="8906492" cy="254278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90000"/>
              </a:lnSpc>
            </a:pPr>
            <a:endParaRPr lang="en-US" sz="2000">
              <a:latin typeface="Girl Scout Display Light" panose="02020003000000000000" pitchFamily="18" charset="0"/>
              <a:cs typeface="Calibri"/>
            </a:endParaRPr>
          </a:p>
          <a:p>
            <a:pPr marL="457200" lvl="1" indent="0">
              <a:lnSpc>
                <a:spcPct val="90000"/>
              </a:lnSpc>
            </a:pPr>
            <a:endParaRPr lang="en-US" sz="2000" i="1">
              <a:latin typeface="Girl Scout cookie tex"/>
              <a:cs typeface="Calibri"/>
            </a:endParaRPr>
          </a:p>
        </p:txBody>
      </p:sp>
      <p:pic>
        <p:nvPicPr>
          <p:cNvPr id="4" name="Online Media 3" title="Recording-20241203_125423.webm">
            <a:hlinkClick r:id="" action="ppaction://media"/>
            <a:extLst>
              <a:ext uri="{FF2B5EF4-FFF2-40B4-BE49-F238E27FC236}">
                <a16:creationId xmlns:a16="http://schemas.microsoft.com/office/drawing/2014/main" id="{D88A49DC-9E39-7153-90EB-9572EBCA542F}"/>
              </a:ext>
            </a:extLst>
          </p:cNvPr>
          <p:cNvPicPr>
            <a:picLocks noRot="1" noChangeAspect="1"/>
          </p:cNvPicPr>
          <p:nvPr>
            <a:videoFile r:link="rId1"/>
          </p:nvPr>
        </p:nvPicPr>
        <p:blipFill>
          <a:blip r:embed="rId4"/>
          <a:stretch>
            <a:fillRect/>
          </a:stretch>
        </p:blipFill>
        <p:spPr>
          <a:xfrm>
            <a:off x="1102092" y="951097"/>
            <a:ext cx="9987815" cy="5618146"/>
          </a:xfrm>
          <a:prstGeom prst="rect">
            <a:avLst/>
          </a:prstGeom>
        </p:spPr>
      </p:pic>
    </p:spTree>
    <p:extLst>
      <p:ext uri="{BB962C8B-B14F-4D97-AF65-F5344CB8AC3E}">
        <p14:creationId xmlns:p14="http://schemas.microsoft.com/office/powerpoint/2010/main" val="41776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0246" y="896837"/>
            <a:ext cx="2777089" cy="3938209"/>
          </a:xfrm>
        </p:spPr>
        <p:txBody>
          <a:bodyPr>
            <a:noAutofit/>
          </a:bodyPr>
          <a:lstStyle/>
          <a:p>
            <a:pPr>
              <a:lnSpc>
                <a:spcPct val="100000"/>
              </a:lnSpc>
            </a:pPr>
            <a:r>
              <a:rPr lang="en-US" sz="3200">
                <a:latin typeface="Girl Scout Text Book"/>
              </a:rPr>
              <a:t>Girl Scout and Troop Experience</a:t>
            </a:r>
            <a:br>
              <a:rPr lang="en-US" sz="2800">
                <a:latin typeface="Girl Scout Text Book"/>
              </a:rPr>
            </a:br>
            <a:endParaRPr lang="en-US" sz="2800"/>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2955262" y="338204"/>
            <a:ext cx="8906492" cy="618159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90000"/>
              </a:lnSpc>
            </a:pPr>
            <a:r>
              <a:rPr lang="en-US" sz="2000">
                <a:latin typeface="Girl Scout Display Light" panose="02020003000000000000" pitchFamily="18" charset="0"/>
                <a:cs typeface="Calibri"/>
              </a:rPr>
              <a:t>Viewing Girl Scout and Troop donation orders made in Digital Cookie:</a:t>
            </a:r>
          </a:p>
          <a:p>
            <a:pPr marL="457200" lvl="1" indent="0">
              <a:lnSpc>
                <a:spcPct val="90000"/>
              </a:lnSpc>
            </a:pPr>
            <a:endParaRPr lang="en-US" sz="2000">
              <a:latin typeface="Girl Scout Display Light" panose="02020003000000000000" pitchFamily="18" charset="0"/>
              <a:cs typeface="Calibri"/>
            </a:endParaRPr>
          </a:p>
          <a:p>
            <a:pPr marL="914400" lvl="1" indent="-457200">
              <a:lnSpc>
                <a:spcPct val="90000"/>
              </a:lnSpc>
              <a:buFont typeface="+mj-lt"/>
              <a:buAutoNum type="arabicPeriod"/>
            </a:pPr>
            <a:r>
              <a:rPr lang="en-US" sz="2000" u="sng">
                <a:latin typeface="Girl Scout Display Light" panose="02020003000000000000" pitchFamily="18" charset="0"/>
                <a:cs typeface="Calibri"/>
              </a:rPr>
              <a:t>All Order Data Report</a:t>
            </a:r>
            <a:r>
              <a:rPr lang="en-US" sz="2000">
                <a:latin typeface="Girl Scout Display Light" panose="02020003000000000000" pitchFamily="18" charset="0"/>
                <a:cs typeface="Calibri"/>
              </a:rPr>
              <a:t> on the Dashboard</a:t>
            </a:r>
          </a:p>
          <a:p>
            <a:pPr marL="914400" lvl="1" indent="-457200">
              <a:lnSpc>
                <a:spcPct val="90000"/>
              </a:lnSpc>
              <a:buFont typeface="+mj-lt"/>
              <a:buAutoNum type="arabicPeriod"/>
            </a:pPr>
            <a:r>
              <a:rPr lang="en-US" sz="2000">
                <a:latin typeface="Girl Scout Display Light" panose="02020003000000000000" pitchFamily="18" charset="0"/>
                <a:cs typeface="Calibri"/>
              </a:rPr>
              <a:t>Filter the “Sales” column: Donation, In-person delivery w/ donation, Shipped w/ donation, and Cookies In Hand w/ donation</a:t>
            </a:r>
          </a:p>
          <a:p>
            <a:pPr marL="914400" lvl="1" indent="-457200">
              <a:lnSpc>
                <a:spcPct val="90000"/>
              </a:lnSpc>
              <a:buFont typeface="+mj-lt"/>
              <a:buAutoNum type="arabicPeriod"/>
            </a:pPr>
            <a:r>
              <a:rPr lang="en-US" sz="2000">
                <a:latin typeface="Girl Scout Display Light" panose="02020003000000000000" pitchFamily="18" charset="0"/>
                <a:cs typeface="Calibri"/>
              </a:rPr>
              <a:t>If looking for Troop donations: the Girl Scout first name will be the troop site “Troop12345”</a:t>
            </a:r>
          </a:p>
          <a:p>
            <a:pPr marL="457200" lvl="1" indent="0">
              <a:lnSpc>
                <a:spcPct val="90000"/>
              </a:lnSpc>
            </a:pPr>
            <a:endParaRPr lang="en-US" sz="2000">
              <a:latin typeface="Girl Scout Display Light" panose="02020003000000000000" pitchFamily="18" charset="0"/>
              <a:cs typeface="Calibri"/>
            </a:endParaRPr>
          </a:p>
          <a:p>
            <a:pPr marL="457200" lvl="1" indent="0">
              <a:lnSpc>
                <a:spcPct val="90000"/>
              </a:lnSpc>
            </a:pPr>
            <a:r>
              <a:rPr lang="en-US" sz="2000">
                <a:latin typeface="Girl Scout Display Light" panose="02020003000000000000" pitchFamily="18" charset="0"/>
                <a:cs typeface="Calibri"/>
              </a:rPr>
              <a:t>Viewing Girl Scout and Troop donation orders in Smart Cookies:</a:t>
            </a:r>
          </a:p>
          <a:p>
            <a:pPr marL="457200" lvl="1" indent="0">
              <a:lnSpc>
                <a:spcPct val="90000"/>
              </a:lnSpc>
            </a:pPr>
            <a:endParaRPr lang="en-US" sz="2000" i="1">
              <a:latin typeface="Girl Scout Display Light" panose="02020003000000000000" pitchFamily="18" charset="0"/>
              <a:cs typeface="Calibri"/>
            </a:endParaRPr>
          </a:p>
          <a:p>
            <a:pPr marL="914400" lvl="1" indent="-457200">
              <a:lnSpc>
                <a:spcPct val="90000"/>
              </a:lnSpc>
              <a:buAutoNum type="arabicPeriod"/>
            </a:pPr>
            <a:r>
              <a:rPr lang="en-US" sz="2000">
                <a:latin typeface="Girl Scout Display Light" panose="02020003000000000000" pitchFamily="18" charset="0"/>
                <a:cs typeface="Calibri"/>
              </a:rPr>
              <a:t>Girl Cookie Order Detail Report</a:t>
            </a:r>
          </a:p>
          <a:p>
            <a:pPr marL="914400" lvl="1" indent="-457200">
              <a:lnSpc>
                <a:spcPct val="90000"/>
              </a:lnSpc>
              <a:buAutoNum type="arabicPeriod"/>
            </a:pPr>
            <a:r>
              <a:rPr lang="en-US" sz="2000">
                <a:latin typeface="Girl Scout Display Light" panose="02020003000000000000" pitchFamily="18" charset="0"/>
                <a:cs typeface="Calibri"/>
              </a:rPr>
              <a:t>View shipped sales, in-person delivery, and cookies in hand sales with donations</a:t>
            </a:r>
          </a:p>
          <a:p>
            <a:pPr marL="914400" lvl="1" indent="-457200">
              <a:lnSpc>
                <a:spcPct val="90000"/>
              </a:lnSpc>
              <a:buAutoNum type="arabicPeriod"/>
            </a:pPr>
            <a:r>
              <a:rPr lang="en-US" sz="2000">
                <a:latin typeface="Girl Scout Display Light" panose="02020003000000000000" pitchFamily="18" charset="0"/>
                <a:cs typeface="Calibri"/>
              </a:rPr>
              <a:t>If Looking for Troop donations: </a:t>
            </a:r>
          </a:p>
          <a:p>
            <a:pPr marL="1371600" lvl="2" indent="-457200">
              <a:lnSpc>
                <a:spcPct val="90000"/>
              </a:lnSpc>
              <a:buFont typeface="Arial" panose="020B0604020202020204" pitchFamily="34" charset="0"/>
              <a:buChar char="•"/>
            </a:pPr>
            <a:r>
              <a:rPr lang="en-US">
                <a:latin typeface="Girl Scout Display Light" panose="02020003000000000000" pitchFamily="18" charset="0"/>
                <a:cs typeface="Calibri"/>
              </a:rPr>
              <a:t>Troop Ship Only Link: Orders tab&gt;Troop Ship Orders</a:t>
            </a:r>
          </a:p>
          <a:p>
            <a:pPr marL="1371600" lvl="2" indent="-457200">
              <a:lnSpc>
                <a:spcPct val="90000"/>
              </a:lnSpc>
              <a:buFont typeface="Arial" panose="020B0604020202020204" pitchFamily="34" charset="0"/>
              <a:buChar char="•"/>
            </a:pPr>
            <a:r>
              <a:rPr lang="en-US">
                <a:latin typeface="Girl Scout Display Light" panose="02020003000000000000" pitchFamily="18" charset="0"/>
                <a:cs typeface="Calibri"/>
              </a:rPr>
              <a:t>Troop Site Link (In-Person Delivery): Booths tab&gt;My Reservations&gt;Virtual Delivery</a:t>
            </a:r>
          </a:p>
          <a:p>
            <a:pPr marL="1371600" lvl="2" indent="-457200">
              <a:lnSpc>
                <a:spcPct val="90000"/>
              </a:lnSpc>
              <a:buFont typeface="Arial" panose="020B0604020202020204" pitchFamily="34" charset="0"/>
              <a:buChar char="•"/>
            </a:pPr>
            <a:r>
              <a:rPr lang="en-US">
                <a:latin typeface="Girl Scout Display Light" panose="02020003000000000000" pitchFamily="18" charset="0"/>
                <a:cs typeface="Calibri"/>
              </a:rPr>
              <a:t>Pre-paid pick-up booth orders: Booth Credit Card Payment Export</a:t>
            </a:r>
          </a:p>
          <a:p>
            <a:pPr marL="457200" lvl="1" indent="0">
              <a:lnSpc>
                <a:spcPct val="90000"/>
              </a:lnSpc>
            </a:pPr>
            <a:endParaRPr lang="en-US" sz="2000" i="1">
              <a:latin typeface="Girl Scout cookie tex"/>
              <a:cs typeface="Calibri"/>
            </a:endParaRPr>
          </a:p>
        </p:txBody>
      </p:sp>
    </p:spTree>
    <p:extLst>
      <p:ext uri="{BB962C8B-B14F-4D97-AF65-F5344CB8AC3E}">
        <p14:creationId xmlns:p14="http://schemas.microsoft.com/office/powerpoint/2010/main" val="2534296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88995" y="38417"/>
            <a:ext cx="9026360" cy="1325563"/>
          </a:xfrm>
        </p:spPr>
        <p:txBody>
          <a:bodyPr>
            <a:normAutofit/>
          </a:bodyPr>
          <a:lstStyle/>
          <a:p>
            <a:r>
              <a:rPr lang="en-US">
                <a:latin typeface="Girl Scout Text Book"/>
              </a:rPr>
              <a:t>Girl Scout and Troop Experience</a:t>
            </a:r>
            <a:endParaRPr lang="en-US"/>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4626502" y="1363001"/>
            <a:ext cx="7032099" cy="4328397"/>
          </a:xfrm>
        </p:spPr>
        <p:txBody>
          <a:bodyPr vert="horz" lIns="91440" tIns="45720" rIns="91440" bIns="45720" rtlCol="0" anchor="t">
            <a:noAutofit/>
          </a:bodyPr>
          <a:lstStyle/>
          <a:p>
            <a:pPr indent="0"/>
            <a:r>
              <a:rPr lang="en-US" sz="3200">
                <a:latin typeface="Girl Scout Display Light"/>
                <a:cs typeface="Calibri"/>
              </a:rPr>
              <a:t>New Resource! My Cookie Inventory Worksheet</a:t>
            </a:r>
            <a:endParaRPr lang="en-US" sz="3200">
              <a:latin typeface="Girl Scout Display Light"/>
            </a:endParaRPr>
          </a:p>
          <a:p>
            <a:pPr marL="1600200" lvl="2" indent="-457200">
              <a:buFont typeface="Arial" panose="020B0604020202020204" pitchFamily="34" charset="0"/>
              <a:buChar char="•"/>
            </a:pPr>
            <a:r>
              <a:rPr lang="en-US" sz="2800">
                <a:latin typeface="Girl Scout Display Light"/>
                <a:cs typeface="Calibri"/>
              </a:rPr>
              <a:t>Use to track inventory from cookie sales, donations, &amp; cookie money</a:t>
            </a:r>
          </a:p>
          <a:p>
            <a:pPr marL="1600200" lvl="2" indent="-457200">
              <a:buFont typeface="Arial" panose="020B0604020202020204" pitchFamily="34" charset="0"/>
              <a:buChar char="•"/>
            </a:pPr>
            <a:r>
              <a:rPr lang="en-US" sz="2800">
                <a:latin typeface="Girl Scout Display Light"/>
                <a:cs typeface="Calibri"/>
              </a:rPr>
              <a:t>Located on the back of the </a:t>
            </a:r>
            <a:r>
              <a:rPr lang="en-US" sz="2800">
                <a:latin typeface="Girl Scout Display Light"/>
                <a:cs typeface="Calibri"/>
                <a:hlinkClick r:id="rId3"/>
              </a:rPr>
              <a:t>Family Cookie Guide </a:t>
            </a:r>
            <a:r>
              <a:rPr lang="en-US" sz="2800">
                <a:latin typeface="Girl Scout Display Light"/>
                <a:cs typeface="Calibri"/>
              </a:rPr>
              <a:t>and on </a:t>
            </a:r>
            <a:r>
              <a:rPr lang="en-US" sz="2800">
                <a:latin typeface="Girl Scout Display Light"/>
                <a:cs typeface="Calibri"/>
                <a:hlinkClick r:id="rId4"/>
              </a:rPr>
              <a:t>Cookie Central</a:t>
            </a:r>
            <a:endParaRPr lang="en-US" sz="2800">
              <a:latin typeface="Girl Scout Display Light"/>
            </a:endParaRPr>
          </a:p>
          <a:p>
            <a:pPr marL="0" indent="0"/>
            <a:endParaRPr lang="en-US" sz="2000" i="1">
              <a:cs typeface="Calibri"/>
            </a:endParaRPr>
          </a:p>
        </p:txBody>
      </p:sp>
      <p:pic>
        <p:nvPicPr>
          <p:cNvPr id="4" name="Picture 3">
            <a:extLst>
              <a:ext uri="{FF2B5EF4-FFF2-40B4-BE49-F238E27FC236}">
                <a16:creationId xmlns:a16="http://schemas.microsoft.com/office/drawing/2014/main" id="{5B6A0201-0F34-FA4E-980D-EC4B674917C5}"/>
              </a:ext>
            </a:extLst>
          </p:cNvPr>
          <p:cNvPicPr>
            <a:picLocks noChangeAspect="1"/>
          </p:cNvPicPr>
          <p:nvPr/>
        </p:nvPicPr>
        <p:blipFill>
          <a:blip r:embed="rId5"/>
          <a:srcRect/>
          <a:stretch/>
        </p:blipFill>
        <p:spPr>
          <a:xfrm>
            <a:off x="643436" y="1277948"/>
            <a:ext cx="3981669" cy="4911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6212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43275" y="243221"/>
            <a:ext cx="9026360" cy="1325563"/>
          </a:xfrm>
        </p:spPr>
        <p:txBody>
          <a:bodyPr>
            <a:normAutofit/>
          </a:bodyPr>
          <a:lstStyle/>
          <a:p>
            <a:r>
              <a:rPr lang="en-US">
                <a:latin typeface="Girl Scout Display Light"/>
              </a:rPr>
              <a:t>Girl Scout and Troop Experience</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477491" y="1568784"/>
            <a:ext cx="7710462" cy="4634792"/>
          </a:xfrm>
        </p:spPr>
        <p:txBody>
          <a:bodyPr vert="horz" lIns="91440" tIns="45720" rIns="91440" bIns="45720" rtlCol="0" anchor="t">
            <a:noAutofit/>
          </a:bodyPr>
          <a:lstStyle/>
          <a:p>
            <a:pPr marL="0" indent="0"/>
            <a:r>
              <a:rPr lang="en-US">
                <a:latin typeface="Girl Scout Display Light" panose="02020003000000000000" pitchFamily="18" charset="0"/>
                <a:cs typeface="Calibri"/>
              </a:rPr>
              <a:t>Shipping Promotion </a:t>
            </a:r>
          </a:p>
          <a:p>
            <a:pPr marL="457200" indent="-457200">
              <a:buFont typeface="Arial" panose="020B0604020202020204" pitchFamily="34" charset="0"/>
              <a:buChar char="•"/>
            </a:pPr>
            <a:r>
              <a:rPr lang="en-US">
                <a:latin typeface="Girl Scout Display Light" panose="02020003000000000000" pitchFamily="18" charset="0"/>
                <a:cs typeface="Calibri"/>
              </a:rPr>
              <a:t>Information will be announced in </a:t>
            </a:r>
            <a:r>
              <a:rPr lang="en-US">
                <a:latin typeface="Girl Scout Display Light" panose="02020003000000000000" pitchFamily="18" charset="0"/>
                <a:cs typeface="Calibri"/>
                <a:hlinkClick r:id="rId3"/>
              </a:rPr>
              <a:t>The Cookie Press</a:t>
            </a:r>
            <a:endParaRPr lang="en-US">
              <a:latin typeface="Girl Scout Display Light" panose="02020003000000000000" pitchFamily="18" charset="0"/>
              <a:cs typeface="Calibri"/>
            </a:endParaRPr>
          </a:p>
          <a:p>
            <a:pPr marL="457200" indent="-457200">
              <a:buFont typeface="Arial" panose="020B0604020202020204" pitchFamily="34" charset="0"/>
              <a:buChar char="•"/>
            </a:pPr>
            <a:r>
              <a:rPr lang="en-US">
                <a:latin typeface="Girl Scout Display Light" panose="02020003000000000000" pitchFamily="18" charset="0"/>
                <a:cs typeface="Calibri"/>
              </a:rPr>
              <a:t>Minimum purchase of 4 packages for shipped cookie orders</a:t>
            </a:r>
          </a:p>
          <a:p>
            <a:pPr marL="0" indent="0"/>
            <a:endParaRPr lang="en-US">
              <a:latin typeface="Girl Scout Display Light" panose="02020003000000000000" pitchFamily="18" charset="0"/>
              <a:cs typeface="Calibri"/>
            </a:endParaRPr>
          </a:p>
        </p:txBody>
      </p:sp>
      <p:pic>
        <p:nvPicPr>
          <p:cNvPr id="7" name="Picture 6">
            <a:extLst>
              <a:ext uri="{FF2B5EF4-FFF2-40B4-BE49-F238E27FC236}">
                <a16:creationId xmlns:a16="http://schemas.microsoft.com/office/drawing/2014/main" id="{AAFBE8BA-0D1D-A9A3-C9FE-50B0D1091C9F}"/>
              </a:ext>
            </a:extLst>
          </p:cNvPr>
          <p:cNvPicPr>
            <a:picLocks noChangeAspect="1"/>
          </p:cNvPicPr>
          <p:nvPr/>
        </p:nvPicPr>
        <p:blipFill>
          <a:blip r:embed="rId4"/>
          <a:stretch>
            <a:fillRect/>
          </a:stretch>
        </p:blipFill>
        <p:spPr>
          <a:xfrm>
            <a:off x="141466" y="2650114"/>
            <a:ext cx="3050833" cy="1250419"/>
          </a:xfrm>
          <a:prstGeom prst="rect">
            <a:avLst/>
          </a:prstGeom>
        </p:spPr>
      </p:pic>
    </p:spTree>
    <p:extLst>
      <p:ext uri="{BB962C8B-B14F-4D97-AF65-F5344CB8AC3E}">
        <p14:creationId xmlns:p14="http://schemas.microsoft.com/office/powerpoint/2010/main" val="388702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396239" y="238363"/>
            <a:ext cx="8488681" cy="1325563"/>
          </a:xfrm>
        </p:spPr>
        <p:txBody>
          <a:bodyPr/>
          <a:lstStyle/>
          <a:p>
            <a:r>
              <a:rPr lang="en-US">
                <a:latin typeface="Girl Scout Display Light"/>
                <a:cs typeface="Calibri"/>
              </a:rPr>
              <a:t>Girl Scout &amp; Family </a:t>
            </a:r>
            <a:br>
              <a:rPr lang="en-US">
                <a:latin typeface="Girl Scout Display Light"/>
                <a:cs typeface="Calibri"/>
              </a:rPr>
            </a:br>
            <a:r>
              <a:rPr lang="en-US">
                <a:latin typeface="Girl Scout Display Light"/>
                <a:cs typeface="Calibri"/>
              </a:rPr>
              <a:t>Digital Cookie Resources</a:t>
            </a:r>
            <a:endParaRPr lang="en-US">
              <a:latin typeface="Girl Scout Display Light"/>
            </a:endParaRP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633746" y="2222269"/>
            <a:ext cx="5660177" cy="3192880"/>
          </a:xfrm>
        </p:spPr>
        <p:txBody>
          <a:bodyPr vert="horz" lIns="91440" tIns="45720" rIns="91440" bIns="45720" rtlCol="0" anchor="t">
            <a:noAutofit/>
          </a:bodyPr>
          <a:lstStyle/>
          <a:p>
            <a:pPr marL="0" indent="0"/>
            <a:r>
              <a:rPr lang="en-US" sz="2400">
                <a:latin typeface="Girl Scout Display Light" panose="02020003000000000000" pitchFamily="18" charset="0"/>
              </a:rPr>
              <a:t>Available on </a:t>
            </a:r>
            <a:r>
              <a:rPr lang="en-US" sz="2400">
                <a:latin typeface="Girl Scout Display Light" panose="02020003000000000000" pitchFamily="18" charset="0"/>
                <a:hlinkClick r:id="rId3"/>
              </a:rPr>
              <a:t>Cookie Central</a:t>
            </a:r>
            <a:r>
              <a:rPr lang="en-US" sz="2400">
                <a:latin typeface="Girl Scout Display Light" panose="02020003000000000000" pitchFamily="18" charset="0"/>
              </a:rPr>
              <a:t>:</a:t>
            </a:r>
          </a:p>
          <a:p>
            <a:pPr marL="285750" indent="-285750">
              <a:buFont typeface="Arial" panose="020B0604020202020204" pitchFamily="34" charset="0"/>
              <a:buChar char="•"/>
            </a:pPr>
            <a:r>
              <a:rPr lang="en-US" sz="2400">
                <a:solidFill>
                  <a:srgbClr val="0563C1"/>
                </a:solidFill>
                <a:latin typeface="Girl Scout Display Light" panose="02020003000000000000" pitchFamily="18" charset="0"/>
                <a:hlinkClick r:id="rId4">
                  <a:extLst>
                    <a:ext uri="{A12FA001-AC4F-418D-AE19-62706E023703}">
                      <ahyp:hlinkClr xmlns:ahyp="http://schemas.microsoft.com/office/drawing/2018/hyperlinkcolor" val="tx"/>
                    </a:ext>
                  </a:extLst>
                </a:hlinkClick>
              </a:rPr>
              <a:t>Digital Cookie Help Center for Girl Scouts and Families</a:t>
            </a:r>
            <a:endParaRPr lang="en-US" sz="2400">
              <a:solidFill>
                <a:srgbClr val="0563C1"/>
              </a:solidFill>
              <a:latin typeface="Girl Scout Display Light" panose="02020003000000000000" pitchFamily="18" charset="0"/>
            </a:endParaRPr>
          </a:p>
          <a:p>
            <a:pPr marL="285750" indent="-285750">
              <a:buFont typeface="Arial" panose="020B0604020202020204" pitchFamily="34" charset="0"/>
              <a:buChar char="•"/>
            </a:pPr>
            <a:r>
              <a:rPr lang="en-US" sz="2400">
                <a:latin typeface="Girl Scout Display Light" panose="02020003000000000000" pitchFamily="18" charset="0"/>
              </a:rPr>
              <a:t>Tip Sheets &amp; Videos Available</a:t>
            </a:r>
          </a:p>
          <a:p>
            <a:pPr marL="285750" indent="-285750">
              <a:buFont typeface="Arial" panose="020B0604020202020204" pitchFamily="34" charset="0"/>
              <a:buChar char="•"/>
            </a:pPr>
            <a:endParaRPr lang="en-US" sz="2400">
              <a:latin typeface="Girl Scout Display Light" panose="02020003000000000000" pitchFamily="18" charset="0"/>
            </a:endParaRPr>
          </a:p>
          <a:p>
            <a:pPr marL="0" indent="0"/>
            <a:r>
              <a:rPr lang="en-US" sz="2400">
                <a:latin typeface="Girl Scout Display Light" panose="02020003000000000000" pitchFamily="18" charset="0"/>
              </a:rPr>
              <a:t>New Help Menu for Desktop Users:</a:t>
            </a:r>
          </a:p>
          <a:p>
            <a:pPr marL="342900" indent="-342900">
              <a:buFont typeface="Arial" panose="020B0604020202020204" pitchFamily="34" charset="0"/>
              <a:buChar char="•"/>
            </a:pPr>
            <a:r>
              <a:rPr lang="en-US" sz="2400">
                <a:latin typeface="Girl Scout Display Light" panose="02020003000000000000" pitchFamily="18" charset="0"/>
              </a:rPr>
              <a:t>“?” symbol available in top-right corner of Digital Cookie</a:t>
            </a:r>
          </a:p>
        </p:txBody>
      </p:sp>
      <p:pic>
        <p:nvPicPr>
          <p:cNvPr id="9" name="Picture 8">
            <a:extLst>
              <a:ext uri="{FF2B5EF4-FFF2-40B4-BE49-F238E27FC236}">
                <a16:creationId xmlns:a16="http://schemas.microsoft.com/office/drawing/2014/main" id="{3128EC8C-35DB-ED9A-94CC-9A62000D9C40}"/>
              </a:ext>
            </a:extLst>
          </p:cNvPr>
          <p:cNvPicPr>
            <a:picLocks noChangeAspect="1"/>
          </p:cNvPicPr>
          <p:nvPr/>
        </p:nvPicPr>
        <p:blipFill>
          <a:blip r:embed="rId5"/>
          <a:stretch>
            <a:fillRect/>
          </a:stretch>
        </p:blipFill>
        <p:spPr>
          <a:xfrm>
            <a:off x="8498211" y="238363"/>
            <a:ext cx="3060043" cy="3594935"/>
          </a:xfrm>
          <a:prstGeom prst="rect">
            <a:avLst/>
          </a:prstGeom>
          <a:effectLst>
            <a:outerShdw blurRad="50800" dist="38100" dir="11220000">
              <a:srgbClr val="000000">
                <a:alpha val="40000"/>
              </a:srgbClr>
            </a:outerShdw>
          </a:effectLst>
        </p:spPr>
      </p:pic>
      <p:pic>
        <p:nvPicPr>
          <p:cNvPr id="7" name="Picture 6">
            <a:extLst>
              <a:ext uri="{FF2B5EF4-FFF2-40B4-BE49-F238E27FC236}">
                <a16:creationId xmlns:a16="http://schemas.microsoft.com/office/drawing/2014/main" id="{0A89724B-9544-4DF5-7720-4357B3DCE67B}"/>
              </a:ext>
            </a:extLst>
          </p:cNvPr>
          <p:cNvPicPr>
            <a:picLocks noChangeAspect="1"/>
          </p:cNvPicPr>
          <p:nvPr/>
        </p:nvPicPr>
        <p:blipFill>
          <a:blip r:embed="rId6"/>
          <a:stretch>
            <a:fillRect/>
          </a:stretch>
        </p:blipFill>
        <p:spPr>
          <a:xfrm>
            <a:off x="6672595" y="4747929"/>
            <a:ext cx="5045316" cy="1187854"/>
          </a:xfrm>
          <a:prstGeom prst="rect">
            <a:avLst/>
          </a:prstGeom>
        </p:spPr>
      </p:pic>
      <p:sp>
        <p:nvSpPr>
          <p:cNvPr id="8" name="Arrow: Right 7">
            <a:extLst>
              <a:ext uri="{FF2B5EF4-FFF2-40B4-BE49-F238E27FC236}">
                <a16:creationId xmlns:a16="http://schemas.microsoft.com/office/drawing/2014/main" id="{56108547-0DD7-E05B-EC78-976C0DF870C0}"/>
              </a:ext>
            </a:extLst>
          </p:cNvPr>
          <p:cNvSpPr/>
          <p:nvPr/>
        </p:nvSpPr>
        <p:spPr>
          <a:xfrm rot="16200000">
            <a:off x="10934120" y="5750521"/>
            <a:ext cx="858367" cy="50601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933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524000" y="2001837"/>
            <a:ext cx="9144000" cy="778941"/>
          </a:xfrm>
        </p:spPr>
        <p:txBody>
          <a:bodyPr/>
          <a:lstStyle/>
          <a:p>
            <a:r>
              <a:rPr lang="en-US">
                <a:latin typeface="Girl Scout Display Light"/>
              </a:rPr>
              <a:t>Training Your Troops</a:t>
            </a:r>
          </a:p>
        </p:txBody>
      </p:sp>
      <p:sp>
        <p:nvSpPr>
          <p:cNvPr id="3" name="Subtitle 2">
            <a:extLst>
              <a:ext uri="{FF2B5EF4-FFF2-40B4-BE49-F238E27FC236}">
                <a16:creationId xmlns:a16="http://schemas.microsoft.com/office/drawing/2014/main" id="{F96C8A2E-5E7F-1041-BCBA-131FF7B0E2A0}"/>
              </a:ext>
            </a:extLst>
          </p:cNvPr>
          <p:cNvSpPr>
            <a:spLocks noGrp="1"/>
          </p:cNvSpPr>
          <p:nvPr>
            <p:ph type="subTitle" idx="1"/>
          </p:nvPr>
        </p:nvSpPr>
        <p:spPr>
          <a:xfrm>
            <a:off x="454126" y="3669453"/>
            <a:ext cx="11287125" cy="2618583"/>
          </a:xfrm>
        </p:spPr>
        <p:txBody>
          <a:bodyPr vert="horz" lIns="91440" tIns="45720" rIns="91440" bIns="45720" rtlCol="0" anchor="t">
            <a:normAutofit lnSpcReduction="10000"/>
          </a:bodyPr>
          <a:lstStyle/>
          <a:p>
            <a:r>
              <a:rPr lang="en-US" sz="2000" u="sng">
                <a:latin typeface="Girl Scout Display Light"/>
              </a:rPr>
              <a:t>Presented by PPAC Members: </a:t>
            </a:r>
          </a:p>
          <a:p>
            <a:r>
              <a:rPr lang="en-US" sz="2000">
                <a:latin typeface="Girl Scout Display Light"/>
              </a:rPr>
              <a:t>Amy Kornis</a:t>
            </a:r>
          </a:p>
          <a:p>
            <a:r>
              <a:rPr lang="en-US" sz="2000">
                <a:latin typeface="Girl Scout Display Light"/>
              </a:rPr>
              <a:t>Eden Prairie Area Leader, Community Leader, Troop Cookie Manager, and Troop Leader</a:t>
            </a:r>
          </a:p>
          <a:p>
            <a:r>
              <a:rPr lang="en-US" sz="2000">
                <a:latin typeface="Girl Scout Display Light"/>
              </a:rPr>
              <a:t>&amp;</a:t>
            </a:r>
          </a:p>
          <a:p>
            <a:r>
              <a:rPr lang="en-US" sz="2000">
                <a:latin typeface="Girl Scout Display Light"/>
              </a:rPr>
              <a:t>Maran Bush</a:t>
            </a:r>
          </a:p>
          <a:p>
            <a:r>
              <a:rPr lang="en-US" sz="2000">
                <a:latin typeface="Girl Scout Display Light"/>
              </a:rPr>
              <a:t>Wayzata Community Leader, Community Product Leader, Community Treasurer, and Troop Cookie Manager</a:t>
            </a:r>
          </a:p>
        </p:txBody>
      </p:sp>
    </p:spTree>
    <p:extLst>
      <p:ext uri="{BB962C8B-B14F-4D97-AF65-F5344CB8AC3E}">
        <p14:creationId xmlns:p14="http://schemas.microsoft.com/office/powerpoint/2010/main" val="382853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524000" y="3238500"/>
            <a:ext cx="9144000" cy="1546225"/>
          </a:xfrm>
        </p:spPr>
        <p:txBody>
          <a:bodyPr>
            <a:normAutofit/>
          </a:bodyPr>
          <a:lstStyle/>
          <a:p>
            <a:r>
              <a:rPr lang="en-US">
                <a:latin typeface="Girl Scout Display Light"/>
              </a:rPr>
              <a:t>2025 Community &amp; Area Cookie Volunteer Training</a:t>
            </a:r>
          </a:p>
        </p:txBody>
      </p:sp>
    </p:spTree>
    <p:extLst>
      <p:ext uri="{BB962C8B-B14F-4D97-AF65-F5344CB8AC3E}">
        <p14:creationId xmlns:p14="http://schemas.microsoft.com/office/powerpoint/2010/main" val="438444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437E-CBCD-FD5B-8BAC-413A7AF52876}"/>
              </a:ext>
            </a:extLst>
          </p:cNvPr>
          <p:cNvSpPr>
            <a:spLocks noGrp="1"/>
          </p:cNvSpPr>
          <p:nvPr>
            <p:ph type="title"/>
          </p:nvPr>
        </p:nvSpPr>
        <p:spPr>
          <a:xfrm>
            <a:off x="262003" y="100336"/>
            <a:ext cx="5257800" cy="1325563"/>
          </a:xfrm>
        </p:spPr>
        <p:txBody>
          <a:bodyPr>
            <a:normAutofit/>
          </a:bodyPr>
          <a:lstStyle/>
          <a:p>
            <a:r>
              <a:rPr lang="en-US">
                <a:latin typeface="Girl Scout Display Light"/>
              </a:rPr>
              <a:t>Amy’s Top Tips</a:t>
            </a:r>
          </a:p>
        </p:txBody>
      </p:sp>
      <p:pic>
        <p:nvPicPr>
          <p:cNvPr id="5" name="Video - Amy Kornis">
            <a:hlinkClick r:id="" action="ppaction://media"/>
            <a:extLst>
              <a:ext uri="{FF2B5EF4-FFF2-40B4-BE49-F238E27FC236}">
                <a16:creationId xmlns:a16="http://schemas.microsoft.com/office/drawing/2014/main" id="{2369918B-67BB-A7A9-8349-CEF111B9BA1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8289699" y="516939"/>
            <a:ext cx="2870991" cy="5096897"/>
          </a:xfrm>
        </p:spPr>
      </p:pic>
      <p:graphicFrame>
        <p:nvGraphicFramePr>
          <p:cNvPr id="8" name="Diagram 7">
            <a:extLst>
              <a:ext uri="{FF2B5EF4-FFF2-40B4-BE49-F238E27FC236}">
                <a16:creationId xmlns:a16="http://schemas.microsoft.com/office/drawing/2014/main" id="{EBB79C4D-6C50-11E3-3AB4-E8A9C6087177}"/>
              </a:ext>
            </a:extLst>
          </p:cNvPr>
          <p:cNvGraphicFramePr/>
          <p:nvPr>
            <p:extLst>
              <p:ext uri="{D42A27DB-BD31-4B8C-83A1-F6EECF244321}">
                <p14:modId xmlns:p14="http://schemas.microsoft.com/office/powerpoint/2010/main" val="1598855891"/>
              </p:ext>
            </p:extLst>
          </p:nvPr>
        </p:nvGraphicFramePr>
        <p:xfrm>
          <a:off x="595159" y="1290181"/>
          <a:ext cx="6077040" cy="52734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extBox 8">
            <a:extLst>
              <a:ext uri="{FF2B5EF4-FFF2-40B4-BE49-F238E27FC236}">
                <a16:creationId xmlns:a16="http://schemas.microsoft.com/office/drawing/2014/main" id="{F3CE0B0B-7C01-492E-7B41-C9DE4F5A7E19}"/>
              </a:ext>
            </a:extLst>
          </p:cNvPr>
          <p:cNvSpPr txBox="1"/>
          <p:nvPr/>
        </p:nvSpPr>
        <p:spPr>
          <a:xfrm>
            <a:off x="262003" y="2431078"/>
            <a:ext cx="5874708" cy="369332"/>
          </a:xfrm>
          <a:prstGeom prst="rect">
            <a:avLst/>
          </a:prstGeom>
          <a:noFill/>
        </p:spPr>
        <p:txBody>
          <a:bodyPr wrap="square" rtlCol="0">
            <a:spAutoFit/>
          </a:bodyPr>
          <a:lstStyle/>
          <a:p>
            <a:pPr marL="800100" lvl="1" indent="-342900">
              <a:buFont typeface="Arial" panose="020B0604020202020204" pitchFamily="34" charset="0"/>
              <a:buChar char="•"/>
            </a:pPr>
            <a:r>
              <a:rPr lang="en-US" sz="1800">
                <a:latin typeface="Girl Scout Display Light" panose="02020003000000000000" pitchFamily="18" charset="0"/>
              </a:rPr>
              <a:t>Weekly Drop-in Zoom Meetings</a:t>
            </a:r>
          </a:p>
        </p:txBody>
      </p:sp>
      <p:sp>
        <p:nvSpPr>
          <p:cNvPr id="10" name="TextBox 9">
            <a:extLst>
              <a:ext uri="{FF2B5EF4-FFF2-40B4-BE49-F238E27FC236}">
                <a16:creationId xmlns:a16="http://schemas.microsoft.com/office/drawing/2014/main" id="{2EF51826-E4A3-BCDA-89AA-7FB5510270EE}"/>
              </a:ext>
            </a:extLst>
          </p:cNvPr>
          <p:cNvSpPr txBox="1"/>
          <p:nvPr/>
        </p:nvSpPr>
        <p:spPr>
          <a:xfrm>
            <a:off x="238082" y="4057591"/>
            <a:ext cx="6077039" cy="646331"/>
          </a:xfrm>
          <a:prstGeom prst="rect">
            <a:avLst/>
          </a:prstGeom>
          <a:noFill/>
        </p:spPr>
        <p:txBody>
          <a:bodyPr wrap="square" rtlCol="0">
            <a:spAutoFit/>
          </a:bodyPr>
          <a:lstStyle/>
          <a:p>
            <a:pPr marL="800100" lvl="1" indent="-342900">
              <a:buFont typeface="Arial" panose="020B0604020202020204" pitchFamily="34" charset="0"/>
              <a:buChar char="•"/>
            </a:pPr>
            <a:r>
              <a:rPr lang="en-US" sz="1800">
                <a:latin typeface="Girl Scout Display Light" panose="02020003000000000000" pitchFamily="18" charset="0"/>
              </a:rPr>
              <a:t>Stay up-to-date with transfers in Smart Cookies</a:t>
            </a:r>
          </a:p>
          <a:p>
            <a:pPr marL="800100" lvl="1" indent="-342900">
              <a:buFont typeface="Arial" panose="020B0604020202020204" pitchFamily="34" charset="0"/>
              <a:buChar char="•"/>
            </a:pPr>
            <a:r>
              <a:rPr lang="en-US" sz="1800">
                <a:latin typeface="Girl Scout Display Light" panose="02020003000000000000" pitchFamily="18" charset="0"/>
              </a:rPr>
              <a:t>Keep paper documents/spreadsheets</a:t>
            </a:r>
          </a:p>
        </p:txBody>
      </p:sp>
      <p:sp>
        <p:nvSpPr>
          <p:cNvPr id="11" name="TextBox 10">
            <a:extLst>
              <a:ext uri="{FF2B5EF4-FFF2-40B4-BE49-F238E27FC236}">
                <a16:creationId xmlns:a16="http://schemas.microsoft.com/office/drawing/2014/main" id="{6B969A51-CE45-7212-6EF7-E8105161B2EB}"/>
              </a:ext>
            </a:extLst>
          </p:cNvPr>
          <p:cNvSpPr txBox="1"/>
          <p:nvPr/>
        </p:nvSpPr>
        <p:spPr>
          <a:xfrm>
            <a:off x="238082" y="5776437"/>
            <a:ext cx="5645065" cy="369332"/>
          </a:xfrm>
          <a:prstGeom prst="rect">
            <a:avLst/>
          </a:prstGeom>
          <a:noFill/>
        </p:spPr>
        <p:txBody>
          <a:bodyPr wrap="square" rtlCol="0">
            <a:spAutoFit/>
          </a:bodyPr>
          <a:lstStyle/>
          <a:p>
            <a:pPr marL="800100" lvl="1" indent="-342900">
              <a:buFont typeface="Arial" panose="020B0604020202020204" pitchFamily="34" charset="0"/>
              <a:buChar char="•"/>
            </a:pPr>
            <a:r>
              <a:rPr lang="en-US" sz="1800">
                <a:latin typeface="Girl Scout Display Light" panose="02020003000000000000" pitchFamily="18" charset="0"/>
              </a:rPr>
              <a:t>Make a cookie schedule and stick to it</a:t>
            </a:r>
          </a:p>
        </p:txBody>
      </p:sp>
    </p:spTree>
    <p:extLst>
      <p:ext uri="{BB962C8B-B14F-4D97-AF65-F5344CB8AC3E}">
        <p14:creationId xmlns:p14="http://schemas.microsoft.com/office/powerpoint/2010/main" val="6935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437E-CBCD-FD5B-8BAC-413A7AF52876}"/>
              </a:ext>
            </a:extLst>
          </p:cNvPr>
          <p:cNvSpPr>
            <a:spLocks noGrp="1"/>
          </p:cNvSpPr>
          <p:nvPr>
            <p:ph type="title"/>
          </p:nvPr>
        </p:nvSpPr>
        <p:spPr>
          <a:xfrm>
            <a:off x="2157104" y="95294"/>
            <a:ext cx="5264529" cy="1014608"/>
          </a:xfrm>
        </p:spPr>
        <p:txBody>
          <a:bodyPr>
            <a:normAutofit/>
          </a:bodyPr>
          <a:lstStyle/>
          <a:p>
            <a:r>
              <a:rPr lang="en-US">
                <a:latin typeface="Girl Scout Display Light"/>
              </a:rPr>
              <a:t>Maran’s Top Tips</a:t>
            </a:r>
          </a:p>
        </p:txBody>
      </p:sp>
      <p:graphicFrame>
        <p:nvGraphicFramePr>
          <p:cNvPr id="3" name="Diagram 2">
            <a:extLst>
              <a:ext uri="{FF2B5EF4-FFF2-40B4-BE49-F238E27FC236}">
                <a16:creationId xmlns:a16="http://schemas.microsoft.com/office/drawing/2014/main" id="{789755C4-6334-8A8A-1F75-7E8C9ABEBF87}"/>
              </a:ext>
            </a:extLst>
          </p:cNvPr>
          <p:cNvGraphicFramePr/>
          <p:nvPr>
            <p:extLst>
              <p:ext uri="{D42A27DB-BD31-4B8C-83A1-F6EECF244321}">
                <p14:modId xmlns:p14="http://schemas.microsoft.com/office/powerpoint/2010/main" val="1938502494"/>
              </p:ext>
            </p:extLst>
          </p:nvPr>
        </p:nvGraphicFramePr>
        <p:xfrm>
          <a:off x="643665" y="436686"/>
          <a:ext cx="5933374" cy="61075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Tips for Cookie Season ">
            <a:hlinkClick r:id="" action="ppaction://media"/>
            <a:extLst>
              <a:ext uri="{FF2B5EF4-FFF2-40B4-BE49-F238E27FC236}">
                <a16:creationId xmlns:a16="http://schemas.microsoft.com/office/drawing/2014/main" id="{ADA8DF61-DAFD-66A8-02EA-D717CA24BF0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417605" y="2899558"/>
            <a:ext cx="2081349" cy="1170759"/>
          </a:xfrm>
          <a:prstGeom prst="rect">
            <a:avLst/>
          </a:prstGeom>
        </p:spPr>
      </p:pic>
      <p:sp>
        <p:nvSpPr>
          <p:cNvPr id="4" name="TextBox 3">
            <a:extLst>
              <a:ext uri="{FF2B5EF4-FFF2-40B4-BE49-F238E27FC236}">
                <a16:creationId xmlns:a16="http://schemas.microsoft.com/office/drawing/2014/main" id="{FA15074B-E782-143D-58EE-DD14F550E184}"/>
              </a:ext>
            </a:extLst>
          </p:cNvPr>
          <p:cNvSpPr txBox="1"/>
          <p:nvPr/>
        </p:nvSpPr>
        <p:spPr>
          <a:xfrm>
            <a:off x="456519" y="2481268"/>
            <a:ext cx="8664489" cy="830997"/>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Girl Scout Display Light" panose="02020003000000000000" pitchFamily="18" charset="0"/>
              </a:rPr>
              <a:t>Encourage Troops to find a Troop Cookie Manager</a:t>
            </a:r>
          </a:p>
          <a:p>
            <a:pPr marL="285750" indent="-285750">
              <a:buFont typeface="Arial" panose="020B0604020202020204" pitchFamily="34" charset="0"/>
              <a:buChar char="•"/>
            </a:pPr>
            <a:r>
              <a:rPr lang="en-US" sz="2400">
                <a:latin typeface="Girl Scout Display Light" panose="02020003000000000000" pitchFamily="18" charset="0"/>
              </a:rPr>
              <a:t>Gather contact information for the Troop Cookie Manager</a:t>
            </a:r>
          </a:p>
        </p:txBody>
      </p:sp>
      <p:sp>
        <p:nvSpPr>
          <p:cNvPr id="5" name="TextBox 4">
            <a:extLst>
              <a:ext uri="{FF2B5EF4-FFF2-40B4-BE49-F238E27FC236}">
                <a16:creationId xmlns:a16="http://schemas.microsoft.com/office/drawing/2014/main" id="{EA0F947E-A9AA-B72B-33EF-5EE7AE6D580D}"/>
              </a:ext>
            </a:extLst>
          </p:cNvPr>
          <p:cNvSpPr txBox="1"/>
          <p:nvPr/>
        </p:nvSpPr>
        <p:spPr>
          <a:xfrm flipH="1">
            <a:off x="142474" y="5062655"/>
            <a:ext cx="8506065" cy="1200329"/>
          </a:xfrm>
          <a:prstGeom prst="rect">
            <a:avLst/>
          </a:prstGeom>
          <a:noFill/>
        </p:spPr>
        <p:txBody>
          <a:bodyPr wrap="square" rtlCol="0">
            <a:spAutoFit/>
          </a:bodyPr>
          <a:lstStyle/>
          <a:p>
            <a:pPr marL="742950" lvl="1" indent="-285750" fontAlgn="base">
              <a:buFont typeface="Arial" panose="020B0604020202020204" pitchFamily="34" charset="0"/>
              <a:buChar char="•"/>
            </a:pPr>
            <a:r>
              <a:rPr lang="en-US" sz="2400">
                <a:solidFill>
                  <a:srgbClr val="000000"/>
                </a:solidFill>
                <a:latin typeface="Girl Scout Display Light" panose="02020003000000000000" pitchFamily="18" charset="0"/>
              </a:rPr>
              <a:t>Identify communication methods with troops</a:t>
            </a:r>
            <a:endParaRPr lang="en-US" sz="2400" b="0" i="0">
              <a:solidFill>
                <a:srgbClr val="000000"/>
              </a:solidFill>
              <a:effectLst/>
              <a:latin typeface="Girl Scout Display Light" panose="02020003000000000000" pitchFamily="18" charset="0"/>
            </a:endParaRPr>
          </a:p>
          <a:p>
            <a:pPr marL="1200150" lvl="2" indent="-285750" fontAlgn="base">
              <a:buFont typeface="Arial" panose="020B0604020202020204" pitchFamily="34" charset="0"/>
              <a:buChar char="•"/>
            </a:pPr>
            <a:r>
              <a:rPr lang="en-US" sz="2400" b="0" i="0">
                <a:solidFill>
                  <a:srgbClr val="000000"/>
                </a:solidFill>
                <a:effectLst/>
                <a:latin typeface="Girl Scout Display Light" panose="02020003000000000000" pitchFamily="18" charset="0"/>
              </a:rPr>
              <a:t>Email, Facebook</a:t>
            </a:r>
            <a:r>
              <a:rPr lang="en-US" sz="2400">
                <a:solidFill>
                  <a:srgbClr val="000000"/>
                </a:solidFill>
                <a:latin typeface="Girl Scout Display Light" panose="02020003000000000000" pitchFamily="18" charset="0"/>
              </a:rPr>
              <a:t>, and/or </a:t>
            </a:r>
            <a:r>
              <a:rPr lang="en-US" sz="2400" b="0" i="0" err="1">
                <a:solidFill>
                  <a:srgbClr val="000000"/>
                </a:solidFill>
                <a:effectLst/>
                <a:latin typeface="Girl Scout Display Light" panose="02020003000000000000" pitchFamily="18" charset="0"/>
              </a:rPr>
              <a:t>Rallyhood</a:t>
            </a:r>
            <a:endParaRPr lang="en-US" sz="2400" b="0" i="0">
              <a:solidFill>
                <a:srgbClr val="000000"/>
              </a:solidFill>
              <a:effectLst/>
              <a:latin typeface="Girl Scout Display Light" panose="02020003000000000000" pitchFamily="18" charset="0"/>
            </a:endParaRPr>
          </a:p>
          <a:p>
            <a:pPr marL="1200150" lvl="2" indent="-285750" fontAlgn="base">
              <a:buFont typeface="Arial" panose="020B0604020202020204" pitchFamily="34" charset="0"/>
              <a:buChar char="•"/>
            </a:pPr>
            <a:r>
              <a:rPr lang="en-US" sz="2400" b="0" i="0">
                <a:solidFill>
                  <a:srgbClr val="000000"/>
                </a:solidFill>
                <a:effectLst/>
                <a:latin typeface="Girl Scout Display Light" panose="02020003000000000000" pitchFamily="18" charset="0"/>
              </a:rPr>
              <a:t>Start a new thread weekly to keep it current</a:t>
            </a:r>
          </a:p>
        </p:txBody>
      </p:sp>
      <p:pic>
        <p:nvPicPr>
          <p:cNvPr id="69" name="Picture 68" descr="A green clover leaf on a black background&#10;&#10;Description automatically generated">
            <a:extLst>
              <a:ext uri="{FF2B5EF4-FFF2-40B4-BE49-F238E27FC236}">
                <a16:creationId xmlns:a16="http://schemas.microsoft.com/office/drawing/2014/main" id="{74777056-A275-A502-6D50-24CE7010A45D}"/>
              </a:ext>
            </a:extLst>
          </p:cNvPr>
          <p:cNvPicPr>
            <a:picLocks noChangeAspect="1"/>
          </p:cNvPicPr>
          <p:nvPr/>
        </p:nvPicPr>
        <p:blipFill>
          <a:blip r:embed="rId11"/>
          <a:stretch>
            <a:fillRect/>
          </a:stretch>
        </p:blipFill>
        <p:spPr>
          <a:xfrm>
            <a:off x="8944778" y="1863843"/>
            <a:ext cx="3193026" cy="3242188"/>
          </a:xfrm>
          <a:prstGeom prst="rect">
            <a:avLst/>
          </a:prstGeom>
        </p:spPr>
      </p:pic>
    </p:spTree>
    <p:extLst>
      <p:ext uri="{BB962C8B-B14F-4D97-AF65-F5344CB8AC3E}">
        <p14:creationId xmlns:p14="http://schemas.microsoft.com/office/powerpoint/2010/main" val="10912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437E-CBCD-FD5B-8BAC-413A7AF52876}"/>
              </a:ext>
            </a:extLst>
          </p:cNvPr>
          <p:cNvSpPr>
            <a:spLocks noGrp="1"/>
          </p:cNvSpPr>
          <p:nvPr>
            <p:ph type="title"/>
          </p:nvPr>
        </p:nvSpPr>
        <p:spPr>
          <a:xfrm>
            <a:off x="342353" y="0"/>
            <a:ext cx="5257800" cy="1325563"/>
          </a:xfrm>
        </p:spPr>
        <p:txBody>
          <a:bodyPr>
            <a:normAutofit/>
          </a:bodyPr>
          <a:lstStyle/>
          <a:p>
            <a:r>
              <a:rPr lang="en-US">
                <a:latin typeface="Girl Scout Text Book"/>
              </a:rPr>
              <a:t>Maran’s Top Tips</a:t>
            </a:r>
            <a:endParaRPr lang="en-US"/>
          </a:p>
        </p:txBody>
      </p:sp>
      <p:graphicFrame>
        <p:nvGraphicFramePr>
          <p:cNvPr id="4" name="Diagram 3">
            <a:extLst>
              <a:ext uri="{FF2B5EF4-FFF2-40B4-BE49-F238E27FC236}">
                <a16:creationId xmlns:a16="http://schemas.microsoft.com/office/drawing/2014/main" id="{2B898FE6-5B00-2ED9-73A9-4AE7ED22946C}"/>
              </a:ext>
            </a:extLst>
          </p:cNvPr>
          <p:cNvGraphicFramePr/>
          <p:nvPr>
            <p:extLst>
              <p:ext uri="{D42A27DB-BD31-4B8C-83A1-F6EECF244321}">
                <p14:modId xmlns:p14="http://schemas.microsoft.com/office/powerpoint/2010/main" val="30067251"/>
              </p:ext>
            </p:extLst>
          </p:nvPr>
        </p:nvGraphicFramePr>
        <p:xfrm>
          <a:off x="342353" y="1590805"/>
          <a:ext cx="8306924" cy="41586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Troop Cookie Management Tips ">
            <a:hlinkClick r:id="" action="ppaction://media"/>
            <a:extLst>
              <a:ext uri="{FF2B5EF4-FFF2-40B4-BE49-F238E27FC236}">
                <a16:creationId xmlns:a16="http://schemas.microsoft.com/office/drawing/2014/main" id="{D0354485-179A-444A-CAC0-2128B3E5531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301558" y="2485670"/>
            <a:ext cx="2384068" cy="1341038"/>
          </a:xfrm>
          <a:prstGeom prst="rect">
            <a:avLst/>
          </a:prstGeom>
        </p:spPr>
      </p:pic>
      <p:sp>
        <p:nvSpPr>
          <p:cNvPr id="5" name="TextBox 4">
            <a:extLst>
              <a:ext uri="{FF2B5EF4-FFF2-40B4-BE49-F238E27FC236}">
                <a16:creationId xmlns:a16="http://schemas.microsoft.com/office/drawing/2014/main" id="{29D6BF1A-2FB0-FD9A-E480-FD90595D0022}"/>
              </a:ext>
            </a:extLst>
          </p:cNvPr>
          <p:cNvSpPr txBox="1"/>
          <p:nvPr/>
        </p:nvSpPr>
        <p:spPr>
          <a:xfrm>
            <a:off x="941736" y="3670126"/>
            <a:ext cx="6425852" cy="1107996"/>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Girl Scout Display Light" panose="02020003000000000000" pitchFamily="18" charset="0"/>
              </a:rPr>
              <a:t>The Cookie Family Business Meeting </a:t>
            </a:r>
            <a:r>
              <a:rPr lang="en-US" sz="2400">
                <a:latin typeface="Girl Scout Display Light" panose="02020003000000000000" pitchFamily="18" charset="0"/>
                <a:hlinkClick r:id="rId11"/>
              </a:rPr>
              <a:t>presentation</a:t>
            </a:r>
            <a:r>
              <a:rPr lang="en-US" sz="2400">
                <a:latin typeface="Girl Scout Display Light" panose="02020003000000000000" pitchFamily="18" charset="0"/>
              </a:rPr>
              <a:t> and </a:t>
            </a:r>
            <a:r>
              <a:rPr lang="en-US" sz="2400">
                <a:latin typeface="Girl Scout Display Light" panose="02020003000000000000" pitchFamily="18" charset="0"/>
                <a:hlinkClick r:id="rId12"/>
              </a:rPr>
              <a:t>Tip-sheet</a:t>
            </a:r>
            <a:endParaRPr lang="en-US" sz="2400">
              <a:latin typeface="Girl Scout Display Light" panose="02020003000000000000" pitchFamily="18" charset="0"/>
            </a:endParaRPr>
          </a:p>
          <a:p>
            <a:endParaRPr lang="en-US"/>
          </a:p>
        </p:txBody>
      </p:sp>
      <p:pic>
        <p:nvPicPr>
          <p:cNvPr id="29" name="Picture 28" descr="A green clover leaf on a black background&#10;&#10;Description automatically generated">
            <a:extLst>
              <a:ext uri="{FF2B5EF4-FFF2-40B4-BE49-F238E27FC236}">
                <a16:creationId xmlns:a16="http://schemas.microsoft.com/office/drawing/2014/main" id="{05BF89C7-1202-C39D-E49F-8D331CA641AC}"/>
              </a:ext>
            </a:extLst>
          </p:cNvPr>
          <p:cNvPicPr>
            <a:picLocks noChangeAspect="1"/>
          </p:cNvPicPr>
          <p:nvPr/>
        </p:nvPicPr>
        <p:blipFill>
          <a:blip r:embed="rId13"/>
          <a:stretch>
            <a:fillRect/>
          </a:stretch>
        </p:blipFill>
        <p:spPr>
          <a:xfrm>
            <a:off x="8826910" y="1572144"/>
            <a:ext cx="3365090" cy="3291348"/>
          </a:xfrm>
          <a:prstGeom prst="rect">
            <a:avLst/>
          </a:prstGeom>
        </p:spPr>
      </p:pic>
    </p:spTree>
    <p:extLst>
      <p:ext uri="{BB962C8B-B14F-4D97-AF65-F5344CB8AC3E}">
        <p14:creationId xmlns:p14="http://schemas.microsoft.com/office/powerpoint/2010/main" val="232043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437E-CBCD-FD5B-8BAC-413A7AF52876}"/>
              </a:ext>
            </a:extLst>
          </p:cNvPr>
          <p:cNvSpPr>
            <a:spLocks noGrp="1"/>
          </p:cNvSpPr>
          <p:nvPr>
            <p:ph type="title"/>
          </p:nvPr>
        </p:nvSpPr>
        <p:spPr>
          <a:xfrm>
            <a:off x="576197" y="0"/>
            <a:ext cx="5257800" cy="1325563"/>
          </a:xfrm>
        </p:spPr>
        <p:txBody>
          <a:bodyPr>
            <a:normAutofit/>
          </a:bodyPr>
          <a:lstStyle/>
          <a:p>
            <a:r>
              <a:rPr lang="en-US">
                <a:latin typeface="Girl Scout Text Book"/>
              </a:rPr>
              <a:t>Maran’s Top Tips</a:t>
            </a:r>
          </a:p>
        </p:txBody>
      </p:sp>
      <p:graphicFrame>
        <p:nvGraphicFramePr>
          <p:cNvPr id="4" name="Diagram 3">
            <a:extLst>
              <a:ext uri="{FF2B5EF4-FFF2-40B4-BE49-F238E27FC236}">
                <a16:creationId xmlns:a16="http://schemas.microsoft.com/office/drawing/2014/main" id="{06E7DA1A-704B-94E2-F6DF-DC11209177D8}"/>
              </a:ext>
            </a:extLst>
          </p:cNvPr>
          <p:cNvGraphicFramePr/>
          <p:nvPr>
            <p:extLst>
              <p:ext uri="{D42A27DB-BD31-4B8C-83A1-F6EECF244321}">
                <p14:modId xmlns:p14="http://schemas.microsoft.com/office/powerpoint/2010/main" val="2849711490"/>
              </p:ext>
            </p:extLst>
          </p:nvPr>
        </p:nvGraphicFramePr>
        <p:xfrm>
          <a:off x="706009" y="793824"/>
          <a:ext cx="7581670" cy="46878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Tips for a Successful Cookie Season ">
            <a:hlinkClick r:id="" action="ppaction://media"/>
            <a:extLst>
              <a:ext uri="{FF2B5EF4-FFF2-40B4-BE49-F238E27FC236}">
                <a16:creationId xmlns:a16="http://schemas.microsoft.com/office/drawing/2014/main" id="{C9675221-991B-4E91-E6D4-140A5D69725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326388" y="2869920"/>
            <a:ext cx="2480779" cy="1395438"/>
          </a:xfrm>
          <a:prstGeom prst="rect">
            <a:avLst/>
          </a:prstGeom>
        </p:spPr>
      </p:pic>
      <p:sp>
        <p:nvSpPr>
          <p:cNvPr id="5" name="TextBox 4">
            <a:extLst>
              <a:ext uri="{FF2B5EF4-FFF2-40B4-BE49-F238E27FC236}">
                <a16:creationId xmlns:a16="http://schemas.microsoft.com/office/drawing/2014/main" id="{8C33BD20-CF19-434F-DE59-CCD4423DB1B0}"/>
              </a:ext>
            </a:extLst>
          </p:cNvPr>
          <p:cNvSpPr txBox="1"/>
          <p:nvPr/>
        </p:nvSpPr>
        <p:spPr>
          <a:xfrm>
            <a:off x="576197" y="3333752"/>
            <a:ext cx="7841294" cy="2585323"/>
          </a:xfrm>
          <a:prstGeom prst="rect">
            <a:avLst/>
          </a:prstGeom>
          <a:noFill/>
        </p:spPr>
        <p:txBody>
          <a:bodyPr wrap="square" rtlCol="0">
            <a:spAutoFit/>
          </a:bodyPr>
          <a:lstStyle/>
          <a:p>
            <a:pPr lvl="1" algn="l" fontAlgn="base">
              <a:buFont typeface="Arial" panose="020B0604020202020204" pitchFamily="34" charset="0"/>
              <a:buChar char="•"/>
            </a:pPr>
            <a:r>
              <a:rPr lang="en-US" sz="2400" b="0" i="0">
                <a:solidFill>
                  <a:srgbClr val="000000"/>
                </a:solidFill>
                <a:effectLst/>
                <a:latin typeface="Girl Scout Display Light" panose="02020003000000000000" pitchFamily="18" charset="0"/>
              </a:rPr>
              <a:t>Receipts should always be given for cookie and money transactions</a:t>
            </a:r>
          </a:p>
          <a:p>
            <a:pPr lvl="1" algn="l" fontAlgn="base">
              <a:buFont typeface="Arial" panose="020B0604020202020204" pitchFamily="34" charset="0"/>
              <a:buChar char="•"/>
            </a:pPr>
            <a:r>
              <a:rPr lang="en-US" sz="2400" b="0" i="0">
                <a:solidFill>
                  <a:srgbClr val="000000"/>
                </a:solidFill>
                <a:effectLst/>
                <a:latin typeface="Girl Scout Display Light" panose="02020003000000000000" pitchFamily="18" charset="0"/>
              </a:rPr>
              <a:t>Count cookie packages before and after cookie booths </a:t>
            </a:r>
          </a:p>
          <a:p>
            <a:pPr lvl="1" algn="l" fontAlgn="base">
              <a:buFont typeface="Arial" panose="020B0604020202020204" pitchFamily="34" charset="0"/>
              <a:buChar char="•"/>
            </a:pPr>
            <a:r>
              <a:rPr lang="en-US" sz="2400" b="0" i="0">
                <a:solidFill>
                  <a:srgbClr val="000000"/>
                </a:solidFill>
                <a:effectLst/>
                <a:latin typeface="Girl Scout Display Light" panose="02020003000000000000" pitchFamily="18" charset="0"/>
              </a:rPr>
              <a:t>Keep good documentation. A spreadsheet can be helpful </a:t>
            </a:r>
          </a:p>
          <a:p>
            <a:endParaRPr lang="en-US"/>
          </a:p>
        </p:txBody>
      </p:sp>
      <p:pic>
        <p:nvPicPr>
          <p:cNvPr id="29" name="Picture 28" descr="A green clover leaf on a black background&#10;&#10;Description automatically generated">
            <a:extLst>
              <a:ext uri="{FF2B5EF4-FFF2-40B4-BE49-F238E27FC236}">
                <a16:creationId xmlns:a16="http://schemas.microsoft.com/office/drawing/2014/main" id="{FADBD867-6D4E-3693-9938-CA5FA68195D8}"/>
              </a:ext>
            </a:extLst>
          </p:cNvPr>
          <p:cNvPicPr>
            <a:picLocks noChangeAspect="1"/>
          </p:cNvPicPr>
          <p:nvPr/>
        </p:nvPicPr>
        <p:blipFill>
          <a:blip r:embed="rId11"/>
          <a:stretch>
            <a:fillRect/>
          </a:stretch>
        </p:blipFill>
        <p:spPr>
          <a:xfrm>
            <a:off x="8865796" y="1866658"/>
            <a:ext cx="3401961" cy="3401961"/>
          </a:xfrm>
          <a:prstGeom prst="rect">
            <a:avLst/>
          </a:prstGeom>
        </p:spPr>
      </p:pic>
    </p:spTree>
    <p:extLst>
      <p:ext uri="{BB962C8B-B14F-4D97-AF65-F5344CB8AC3E}">
        <p14:creationId xmlns:p14="http://schemas.microsoft.com/office/powerpoint/2010/main" val="15780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8BCC-3E91-2148-8B96-D2F69C88A805}"/>
              </a:ext>
            </a:extLst>
          </p:cNvPr>
          <p:cNvSpPr>
            <a:spLocks noGrp="1"/>
          </p:cNvSpPr>
          <p:nvPr>
            <p:ph type="title"/>
          </p:nvPr>
        </p:nvSpPr>
        <p:spPr>
          <a:xfrm>
            <a:off x="3712706" y="482083"/>
            <a:ext cx="3909012" cy="959389"/>
          </a:xfrm>
        </p:spPr>
        <p:txBody>
          <a:bodyPr>
            <a:noAutofit/>
          </a:bodyPr>
          <a:lstStyle/>
          <a:p>
            <a:pPr marL="0" marR="0">
              <a:spcBef>
                <a:spcPts val="0"/>
              </a:spcBef>
              <a:spcAft>
                <a:spcPts val="800"/>
              </a:spcAft>
            </a:pPr>
            <a:r>
              <a:rPr lang="en-US" sz="3200" kern="100">
                <a:effectLst/>
                <a:latin typeface="Girl Scout Display Light"/>
                <a:ea typeface="Calibri"/>
                <a:cs typeface="Arial"/>
              </a:rPr>
              <a:t>The Essential Topics</a:t>
            </a:r>
          </a:p>
        </p:txBody>
      </p:sp>
      <p:sp>
        <p:nvSpPr>
          <p:cNvPr id="7" name="Content Placeholder 6">
            <a:extLst>
              <a:ext uri="{FF2B5EF4-FFF2-40B4-BE49-F238E27FC236}">
                <a16:creationId xmlns:a16="http://schemas.microsoft.com/office/drawing/2014/main" id="{177246B3-19EF-F1B5-7071-9115CE8E7D34}"/>
              </a:ext>
            </a:extLst>
          </p:cNvPr>
          <p:cNvSpPr>
            <a:spLocks noGrp="1"/>
          </p:cNvSpPr>
          <p:nvPr>
            <p:ph idx="1"/>
          </p:nvPr>
        </p:nvSpPr>
        <p:spPr>
          <a:xfrm>
            <a:off x="886253" y="1275735"/>
            <a:ext cx="6495930" cy="5415317"/>
          </a:xfrm>
        </p:spPr>
        <p:txBody>
          <a:bodyPr vert="horz" lIns="91440" tIns="45720" rIns="91440" bIns="45720" rtlCol="0" anchor="t">
            <a:noAutofit/>
          </a:bodyPr>
          <a:lstStyle/>
          <a:p>
            <a:pPr marL="342900" marR="0" lvl="0" indent="-342900">
              <a:lnSpc>
                <a:spcPct val="150000"/>
              </a:lnSpc>
              <a:spcBef>
                <a:spcPts val="600"/>
              </a:spcBef>
              <a:spcAft>
                <a:spcPts val="0"/>
              </a:spcAft>
              <a:buFont typeface="Symbol" panose="05050102010706020507" pitchFamily="18" charset="2"/>
              <a:buChar char=""/>
            </a:pPr>
            <a:r>
              <a:rPr lang="en-US">
                <a:effectLst/>
                <a:latin typeface="Girl Scout Display Light"/>
                <a:ea typeface="Calibri"/>
                <a:cs typeface="Arial"/>
              </a:rPr>
              <a:t>Key Dates &amp; Deadlines</a:t>
            </a:r>
            <a:endParaRPr lang="en-US"/>
          </a:p>
          <a:p>
            <a:pPr marL="342900" marR="0" lvl="0" indent="-342900">
              <a:lnSpc>
                <a:spcPct val="150000"/>
              </a:lnSpc>
              <a:spcBef>
                <a:spcPts val="0"/>
              </a:spcBef>
              <a:spcAft>
                <a:spcPts val="0"/>
              </a:spcAft>
              <a:buFont typeface="Symbol" panose="05050102010706020507" pitchFamily="18" charset="2"/>
              <a:buChar char=""/>
            </a:pPr>
            <a:r>
              <a:rPr lang="en-US">
                <a:effectLst/>
                <a:latin typeface="Girl Scout Display Light"/>
                <a:ea typeface="Calibri"/>
                <a:cs typeface="Arial"/>
              </a:rPr>
              <a:t>Cookie Resources </a:t>
            </a:r>
          </a:p>
          <a:p>
            <a:pPr marL="342900" marR="0" lvl="0" indent="-342900">
              <a:lnSpc>
                <a:spcPct val="150000"/>
              </a:lnSpc>
              <a:spcBef>
                <a:spcPts val="0"/>
              </a:spcBef>
              <a:spcAft>
                <a:spcPts val="0"/>
              </a:spcAft>
              <a:buFont typeface="Symbol" panose="05050102010706020507" pitchFamily="18" charset="2"/>
              <a:buChar char=""/>
            </a:pPr>
            <a:r>
              <a:rPr lang="en-US">
                <a:effectLst/>
                <a:latin typeface="Girl Scout Display Light"/>
                <a:ea typeface="Calibri"/>
                <a:cs typeface="Arial"/>
              </a:rPr>
              <a:t>Managing Cookie Inventory</a:t>
            </a:r>
          </a:p>
          <a:p>
            <a:pPr marL="342900" marR="0" lvl="0" indent="-342900">
              <a:lnSpc>
                <a:spcPct val="150000"/>
              </a:lnSpc>
              <a:spcBef>
                <a:spcPts val="0"/>
              </a:spcBef>
              <a:spcAft>
                <a:spcPts val="0"/>
              </a:spcAft>
              <a:buFont typeface="Symbol" panose="05050102010706020507" pitchFamily="18" charset="2"/>
              <a:buChar char=""/>
            </a:pPr>
            <a:r>
              <a:rPr lang="en-US">
                <a:effectLst/>
                <a:latin typeface="Girl Scout Display Light"/>
                <a:ea typeface="Calibri"/>
                <a:cs typeface="Arial"/>
                <a:hlinkClick r:id="rId3"/>
              </a:rPr>
              <a:t>Cookie Booth Guide</a:t>
            </a:r>
            <a:endParaRPr lang="en-US">
              <a:effectLst/>
              <a:latin typeface="Girl Scout Display Light"/>
              <a:ea typeface="Calibri"/>
              <a:cs typeface="Arial"/>
            </a:endParaRPr>
          </a:p>
          <a:p>
            <a:pPr marL="342900" marR="0" lvl="0" indent="-342900">
              <a:lnSpc>
                <a:spcPct val="150000"/>
              </a:lnSpc>
              <a:spcBef>
                <a:spcPts val="0"/>
              </a:spcBef>
              <a:spcAft>
                <a:spcPts val="0"/>
              </a:spcAft>
              <a:buFont typeface="Symbol" panose="05050102010706020507" pitchFamily="18" charset="2"/>
              <a:buChar char=""/>
            </a:pPr>
            <a:r>
              <a:rPr lang="en-US">
                <a:effectLst/>
                <a:latin typeface="Girl Scout Display Light"/>
                <a:ea typeface="Calibri"/>
                <a:cs typeface="Arial"/>
              </a:rPr>
              <a:t>Cookie Proceeds &amp; Rewards</a:t>
            </a:r>
          </a:p>
          <a:p>
            <a:pPr marL="342900" marR="0" lvl="0" indent="-342900">
              <a:lnSpc>
                <a:spcPct val="150000"/>
              </a:lnSpc>
              <a:spcBef>
                <a:spcPts val="0"/>
              </a:spcBef>
              <a:spcAft>
                <a:spcPts val="0"/>
              </a:spcAft>
              <a:buFont typeface="Symbol" panose="05050102010706020507" pitchFamily="18" charset="2"/>
              <a:buChar char=""/>
            </a:pPr>
            <a:r>
              <a:rPr lang="en-US">
                <a:effectLst/>
                <a:latin typeface="Girl Scout Display Light"/>
                <a:ea typeface="Calibri"/>
                <a:cs typeface="Arial"/>
              </a:rPr>
              <a:t>Engaging Girl Scouts &amp; Families</a:t>
            </a:r>
          </a:p>
          <a:p>
            <a:pPr marL="342900" marR="0" lvl="0" indent="-342900">
              <a:lnSpc>
                <a:spcPct val="150000"/>
              </a:lnSpc>
              <a:spcBef>
                <a:spcPts val="0"/>
              </a:spcBef>
              <a:spcAft>
                <a:spcPts val="600"/>
              </a:spcAft>
              <a:buFont typeface="Symbol" panose="05050102010706020507" pitchFamily="18" charset="2"/>
              <a:buChar char=""/>
            </a:pPr>
            <a:r>
              <a:rPr lang="en-US">
                <a:effectLst/>
                <a:latin typeface="Girl Scout Display Light"/>
                <a:ea typeface="Calibri"/>
                <a:cs typeface="Arial"/>
              </a:rPr>
              <a:t>Community-specific information</a:t>
            </a:r>
            <a:endParaRPr lang="en-US"/>
          </a:p>
        </p:txBody>
      </p:sp>
      <p:pic>
        <p:nvPicPr>
          <p:cNvPr id="11" name="Picture 10" descr="A person pointing at a computer&#10;&#10;Description automatically generated">
            <a:extLst>
              <a:ext uri="{FF2B5EF4-FFF2-40B4-BE49-F238E27FC236}">
                <a16:creationId xmlns:a16="http://schemas.microsoft.com/office/drawing/2014/main" id="{7DCF449C-532F-B474-0C96-A3A605C16522}"/>
              </a:ext>
            </a:extLst>
          </p:cNvPr>
          <p:cNvPicPr>
            <a:picLocks noChangeAspect="1"/>
          </p:cNvPicPr>
          <p:nvPr/>
        </p:nvPicPr>
        <p:blipFill>
          <a:blip r:embed="rId4"/>
          <a:srcRect l="19765" t="1001" r="16000" b="-355"/>
          <a:stretch/>
        </p:blipFill>
        <p:spPr>
          <a:xfrm>
            <a:off x="7389963" y="1710879"/>
            <a:ext cx="3915785" cy="4037488"/>
          </a:xfrm>
          <a:prstGeom prst="rect">
            <a:avLst/>
          </a:prstGeom>
        </p:spPr>
      </p:pic>
    </p:spTree>
    <p:extLst>
      <p:ext uri="{BB962C8B-B14F-4D97-AF65-F5344CB8AC3E}">
        <p14:creationId xmlns:p14="http://schemas.microsoft.com/office/powerpoint/2010/main" val="775453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8872050" y="2632130"/>
            <a:ext cx="3315270" cy="1583659"/>
          </a:xfrm>
        </p:spPr>
        <p:txBody>
          <a:bodyPr>
            <a:normAutofit fontScale="90000"/>
          </a:bodyPr>
          <a:lstStyle/>
          <a:p>
            <a:pPr algn="ctr"/>
            <a:r>
              <a:rPr lang="en-US" b="1">
                <a:latin typeface="Girl Scout Display Light"/>
              </a:rPr>
              <a:t>Resources to Train Your Troops</a:t>
            </a:r>
            <a:endParaRPr lang="en-US" b="1"/>
          </a:p>
        </p:txBody>
      </p:sp>
      <p:graphicFrame>
        <p:nvGraphicFramePr>
          <p:cNvPr id="4" name="Diagram 3">
            <a:extLst>
              <a:ext uri="{FF2B5EF4-FFF2-40B4-BE49-F238E27FC236}">
                <a16:creationId xmlns:a16="http://schemas.microsoft.com/office/drawing/2014/main" id="{9988851D-DCF3-90E8-1CEC-C2FD7D3DB06E}"/>
              </a:ext>
            </a:extLst>
          </p:cNvPr>
          <p:cNvGraphicFramePr/>
          <p:nvPr>
            <p:extLst>
              <p:ext uri="{D42A27DB-BD31-4B8C-83A1-F6EECF244321}">
                <p14:modId xmlns:p14="http://schemas.microsoft.com/office/powerpoint/2010/main" val="3885903904"/>
              </p:ext>
            </p:extLst>
          </p:nvPr>
        </p:nvGraphicFramePr>
        <p:xfrm>
          <a:off x="213080" y="417897"/>
          <a:ext cx="8370258" cy="624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17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p:txBody>
          <a:bodyPr/>
          <a:lstStyle/>
          <a:p>
            <a:r>
              <a:rPr lang="en-US">
                <a:solidFill>
                  <a:srgbClr val="FFFFFF"/>
                </a:solidFill>
                <a:latin typeface="Girl Scout Display Light"/>
                <a:cs typeface="Calibri"/>
              </a:rPr>
              <a:t>Cookie Finances</a:t>
            </a:r>
            <a:endParaRPr lang="en-US">
              <a:latin typeface="Girl Scout Display Light"/>
            </a:endParaRPr>
          </a:p>
        </p:txBody>
      </p:sp>
      <p:sp>
        <p:nvSpPr>
          <p:cNvPr id="3" name="Subtitle 2">
            <a:extLst>
              <a:ext uri="{FF2B5EF4-FFF2-40B4-BE49-F238E27FC236}">
                <a16:creationId xmlns:a16="http://schemas.microsoft.com/office/drawing/2014/main" id="{F96C8A2E-5E7F-1041-BCBA-131FF7B0E2A0}"/>
              </a:ext>
            </a:extLst>
          </p:cNvPr>
          <p:cNvSpPr>
            <a:spLocks noGrp="1"/>
          </p:cNvSpPr>
          <p:nvPr>
            <p:ph type="subTitle" idx="1"/>
          </p:nvPr>
        </p:nvSpPr>
        <p:spPr/>
        <p:txBody>
          <a:bodyPr vert="horz" lIns="91440" tIns="45720" rIns="91440" bIns="45720" rtlCol="0" anchor="t">
            <a:normAutofit/>
          </a:bodyPr>
          <a:lstStyle/>
          <a:p>
            <a:r>
              <a:rPr lang="en-US">
                <a:latin typeface="Girl Scout Display Light"/>
              </a:rPr>
              <a:t>Becky </a:t>
            </a:r>
            <a:r>
              <a:rPr lang="en-US" err="1">
                <a:latin typeface="Girl Scout Display Light"/>
              </a:rPr>
              <a:t>Rettler</a:t>
            </a:r>
            <a:r>
              <a:rPr lang="en-US">
                <a:latin typeface="Girl Scout Display Light"/>
              </a:rPr>
              <a:t> – Troop Finance Specialist</a:t>
            </a:r>
          </a:p>
          <a:p>
            <a:r>
              <a:rPr lang="en-US" u="sng">
                <a:solidFill>
                  <a:schemeClr val="accent6">
                    <a:lumMod val="20000"/>
                    <a:lumOff val="80000"/>
                  </a:schemeClr>
                </a:solidFill>
                <a:latin typeface="Girl Scout Display Light"/>
                <a:hlinkClick r:id="rId3">
                  <a:extLst>
                    <a:ext uri="{A12FA001-AC4F-418D-AE19-62706E023703}">
                      <ahyp:hlinkClr xmlns:ahyp="http://schemas.microsoft.com/office/drawing/2018/hyperlinkcolor" val="tx"/>
                    </a:ext>
                  </a:extLst>
                </a:hlinkClick>
              </a:rPr>
              <a:t>becky.rettler@girlscoutsrv.org</a:t>
            </a:r>
            <a:endParaRPr lang="en-US" u="sng">
              <a:solidFill>
                <a:schemeClr val="accent6">
                  <a:lumMod val="20000"/>
                  <a:lumOff val="80000"/>
                </a:schemeClr>
              </a:solidFill>
              <a:latin typeface="Girl Scout Display Light"/>
            </a:endParaRPr>
          </a:p>
          <a:p>
            <a:r>
              <a:rPr lang="en-US">
                <a:latin typeface="Girl Scout Display Light"/>
              </a:rPr>
              <a:t>651-251-1211</a:t>
            </a:r>
          </a:p>
        </p:txBody>
      </p:sp>
    </p:spTree>
    <p:extLst>
      <p:ext uri="{BB962C8B-B14F-4D97-AF65-F5344CB8AC3E}">
        <p14:creationId xmlns:p14="http://schemas.microsoft.com/office/powerpoint/2010/main" val="3371514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8BCC-3E91-2148-8B96-D2F69C88A805}"/>
              </a:ext>
            </a:extLst>
          </p:cNvPr>
          <p:cNvSpPr>
            <a:spLocks noGrp="1"/>
          </p:cNvSpPr>
          <p:nvPr>
            <p:ph type="title"/>
          </p:nvPr>
        </p:nvSpPr>
        <p:spPr>
          <a:xfrm>
            <a:off x="1081268" y="258560"/>
            <a:ext cx="10988812" cy="1151944"/>
          </a:xfrm>
        </p:spPr>
        <p:txBody>
          <a:bodyPr/>
          <a:lstStyle/>
          <a:p>
            <a:r>
              <a:rPr lang="en-US" sz="3600">
                <a:latin typeface="Girl Scout Display Light"/>
              </a:rPr>
              <a:t>Cookie Finance Topics To Cover at Troop Training</a:t>
            </a:r>
            <a:endParaRPr lang="en-US">
              <a:latin typeface="Girl Scout Display Light"/>
            </a:endParaRPr>
          </a:p>
        </p:txBody>
      </p:sp>
      <p:sp>
        <p:nvSpPr>
          <p:cNvPr id="3" name="Content Placeholder 2">
            <a:extLst>
              <a:ext uri="{FF2B5EF4-FFF2-40B4-BE49-F238E27FC236}">
                <a16:creationId xmlns:a16="http://schemas.microsoft.com/office/drawing/2014/main" id="{E5FF7049-0EA1-E241-8F21-8822D821FD96}"/>
              </a:ext>
            </a:extLst>
          </p:cNvPr>
          <p:cNvSpPr>
            <a:spLocks noGrp="1"/>
          </p:cNvSpPr>
          <p:nvPr>
            <p:ph idx="1"/>
          </p:nvPr>
        </p:nvSpPr>
        <p:spPr>
          <a:xfrm>
            <a:off x="472440" y="1636274"/>
            <a:ext cx="8390922" cy="4963166"/>
          </a:xfrm>
        </p:spPr>
        <p:txBody>
          <a:bodyPr vert="horz" lIns="91440" tIns="45720" rIns="91440" bIns="45720" rtlCol="0" anchor="t">
            <a:normAutofit lnSpcReduction="10000"/>
          </a:bodyPr>
          <a:lstStyle/>
          <a:p>
            <a:pPr marL="457200" indent="-457200">
              <a:buAutoNum type="arabicPeriod"/>
            </a:pPr>
            <a:r>
              <a:rPr lang="en-US" sz="2200">
                <a:latin typeface="Girl Scout Display Light"/>
              </a:rPr>
              <a:t>Verify bank account information in </a:t>
            </a:r>
            <a:r>
              <a:rPr lang="en-US" sz="2200">
                <a:latin typeface="Girl Scout Display Light"/>
                <a:hlinkClick r:id="rId3"/>
              </a:rPr>
              <a:t>Smart Cookies</a:t>
            </a:r>
            <a:endParaRPr lang="en-US"/>
          </a:p>
          <a:p>
            <a:pPr marL="742950" lvl="1" indent="-285750">
              <a:buFont typeface="Arial"/>
              <a:buChar char="•"/>
            </a:pPr>
            <a:r>
              <a:rPr lang="en-US" sz="1800" b="1">
                <a:latin typeface="Girl Scout Display Light"/>
              </a:rPr>
              <a:t>Update</a:t>
            </a:r>
            <a:r>
              <a:rPr lang="en-US" sz="1800">
                <a:latin typeface="Girl Scout Display Light"/>
              </a:rPr>
              <a:t> if changed or </a:t>
            </a:r>
            <a:r>
              <a:rPr lang="en-US" sz="1800" b="1">
                <a:latin typeface="Girl Scout Display Light"/>
              </a:rPr>
              <a:t>add</a:t>
            </a:r>
            <a:r>
              <a:rPr lang="en-US" sz="1800">
                <a:latin typeface="Girl Scout Display Light"/>
              </a:rPr>
              <a:t> if missing</a:t>
            </a:r>
          </a:p>
          <a:p>
            <a:pPr marL="742950" lvl="1" indent="-285750">
              <a:buFont typeface="Arial"/>
              <a:buChar char="•"/>
            </a:pPr>
            <a:r>
              <a:rPr lang="en-US" sz="1800">
                <a:latin typeface="Girl Scout Display Light"/>
              </a:rPr>
              <a:t>New troop accounts need to be opened by Feb. 1 and enter account information into </a:t>
            </a:r>
            <a:r>
              <a:rPr lang="en-US" sz="1800">
                <a:latin typeface="Girl Scout Display Light"/>
                <a:hlinkClick r:id="rId3"/>
              </a:rPr>
              <a:t>Smart Cookies</a:t>
            </a:r>
            <a:endParaRPr lang="en-US" sz="1800">
              <a:latin typeface="Girl Scout Display Light"/>
            </a:endParaRPr>
          </a:p>
          <a:p>
            <a:pPr marL="0" indent="0"/>
            <a:r>
              <a:rPr lang="en-US" sz="2200">
                <a:latin typeface="Girl Scout Display Light"/>
              </a:rPr>
              <a:t>2. Responsibility Forms are</a:t>
            </a:r>
            <a:r>
              <a:rPr lang="en-US" sz="2200" b="1">
                <a:latin typeface="Girl Scout Display Light"/>
              </a:rPr>
              <a:t> </a:t>
            </a:r>
            <a:r>
              <a:rPr lang="en-US" sz="2200" b="1" u="sng">
                <a:latin typeface="Girl Scout Display Light"/>
              </a:rPr>
              <a:t>required</a:t>
            </a:r>
            <a:r>
              <a:rPr lang="en-US" sz="2200">
                <a:latin typeface="Girl Scout Display Light"/>
              </a:rPr>
              <a:t> for all participating Troop Cookie Managers and Girl Scout Families</a:t>
            </a:r>
          </a:p>
          <a:p>
            <a:r>
              <a:rPr lang="en-US" sz="2000" b="1">
                <a:latin typeface="Girl Scout Display Light"/>
              </a:rPr>
              <a:t>    </a:t>
            </a:r>
            <a:r>
              <a:rPr lang="en-US" sz="2200" b="1">
                <a:latin typeface="Girl Scout Display Light"/>
              </a:rPr>
              <a:t> </a:t>
            </a:r>
            <a:r>
              <a:rPr lang="en-US" sz="2200">
                <a:latin typeface="Girl Scout Display Light"/>
                <a:hlinkClick r:id="rId4"/>
              </a:rPr>
              <a:t>Troop Cookie Managers </a:t>
            </a:r>
            <a:endParaRPr lang="en-US" sz="2200">
              <a:latin typeface="Girl Scout Display Light"/>
            </a:endParaRPr>
          </a:p>
          <a:p>
            <a:pPr marL="742950" lvl="1" indent="-285750">
              <a:buFont typeface="Arial"/>
              <a:buChar char="•"/>
            </a:pPr>
            <a:r>
              <a:rPr lang="en-US" sz="1800">
                <a:latin typeface="Girl Scout Display Light"/>
              </a:rPr>
              <a:t>Form due Feb. 1 (provide your email address)</a:t>
            </a:r>
          </a:p>
          <a:p>
            <a:pPr marL="742950" lvl="1" indent="-285750">
              <a:buFont typeface="Arial"/>
              <a:buChar char="•"/>
            </a:pPr>
            <a:r>
              <a:rPr lang="en-US" sz="1800">
                <a:latin typeface="Girl Scout Display Light"/>
              </a:rPr>
              <a:t>Set their Cookie Return Date for families</a:t>
            </a:r>
          </a:p>
          <a:p>
            <a:pPr marL="742950" lvl="1" indent="-285750">
              <a:buFont typeface="Arial"/>
              <a:buChar char="•"/>
            </a:pPr>
            <a:r>
              <a:rPr lang="en-US" sz="1800">
                <a:latin typeface="Girl Scout Display Light"/>
              </a:rPr>
              <a:t>Provide families with their email address </a:t>
            </a:r>
          </a:p>
          <a:p>
            <a:r>
              <a:rPr lang="en-US" sz="2200" b="1">
                <a:latin typeface="Girl Scout Display Light"/>
              </a:rPr>
              <a:t>     </a:t>
            </a:r>
            <a:r>
              <a:rPr lang="en-US" sz="2200">
                <a:latin typeface="Girl Scout Display Light"/>
                <a:hlinkClick r:id="rId5"/>
              </a:rPr>
              <a:t>Family</a:t>
            </a:r>
            <a:endParaRPr lang="en-US" sz="2200">
              <a:latin typeface="Girl Scout Display Light"/>
            </a:endParaRPr>
          </a:p>
          <a:p>
            <a:pPr lvl="1">
              <a:buFont typeface="Arial"/>
              <a:buChar char="•"/>
            </a:pPr>
            <a:r>
              <a:rPr lang="en-US" sz="1800">
                <a:latin typeface="Girl Scout Display Light"/>
              </a:rPr>
              <a:t>Form due before a Girl Scout receive inventory or takes online orders (including presales)</a:t>
            </a:r>
          </a:p>
          <a:p>
            <a:pPr lvl="1">
              <a:buFont typeface="Arial"/>
              <a:buChar char="•"/>
            </a:pPr>
            <a:r>
              <a:rPr lang="en-US" sz="1800">
                <a:latin typeface="Girl Scout Display Light"/>
              </a:rPr>
              <a:t>Do not distribute or allocate cookies to Girl Scouts without a completed form</a:t>
            </a:r>
          </a:p>
          <a:p>
            <a:endParaRPr lang="en-US"/>
          </a:p>
        </p:txBody>
      </p:sp>
      <p:pic>
        <p:nvPicPr>
          <p:cNvPr id="7" name="Picture 6" descr="A logo of a company&#10;&#10;Description automatically generated">
            <a:extLst>
              <a:ext uri="{FF2B5EF4-FFF2-40B4-BE49-F238E27FC236}">
                <a16:creationId xmlns:a16="http://schemas.microsoft.com/office/drawing/2014/main" id="{56249E1A-91CC-3512-E2BE-6A734556328B}"/>
              </a:ext>
            </a:extLst>
          </p:cNvPr>
          <p:cNvPicPr>
            <a:picLocks noChangeAspect="1"/>
          </p:cNvPicPr>
          <p:nvPr/>
        </p:nvPicPr>
        <p:blipFill>
          <a:blip r:embed="rId6"/>
          <a:stretch>
            <a:fillRect/>
          </a:stretch>
        </p:blipFill>
        <p:spPr>
          <a:xfrm>
            <a:off x="9166074" y="2739693"/>
            <a:ext cx="2501294" cy="2495984"/>
          </a:xfrm>
          <a:prstGeom prst="rect">
            <a:avLst/>
          </a:prstGeom>
        </p:spPr>
      </p:pic>
    </p:spTree>
    <p:extLst>
      <p:ext uri="{BB962C8B-B14F-4D97-AF65-F5344CB8AC3E}">
        <p14:creationId xmlns:p14="http://schemas.microsoft.com/office/powerpoint/2010/main" val="1747177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545080" y="225519"/>
            <a:ext cx="8426036" cy="517980"/>
          </a:xfrm>
        </p:spPr>
        <p:txBody>
          <a:bodyPr>
            <a:normAutofit fontScale="90000"/>
          </a:bodyPr>
          <a:lstStyle/>
          <a:p>
            <a:r>
              <a:rPr lang="en-US" sz="3200">
                <a:latin typeface="Girl Scout Display Light"/>
              </a:rPr>
              <a:t>Cookie Finance Topics - Troop Training </a:t>
            </a:r>
            <a:endParaRPr lang="en-US">
              <a:latin typeface="Girl Scout Display Light"/>
            </a:endParaRP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371890" y="1094907"/>
            <a:ext cx="8744371" cy="2877418"/>
          </a:xfrm>
        </p:spPr>
        <p:txBody>
          <a:bodyPr vert="horz" lIns="91440" tIns="45720" rIns="91440" bIns="45720" rtlCol="0" anchor="t">
            <a:normAutofit/>
          </a:bodyPr>
          <a:lstStyle/>
          <a:p>
            <a:pPr marL="0" indent="0"/>
            <a:r>
              <a:rPr lang="en-US" sz="2200">
                <a:latin typeface="Girl Scout Display Light"/>
              </a:rPr>
              <a:t>3.  Cash, Checks, </a:t>
            </a:r>
            <a:r>
              <a:rPr lang="en-US" sz="2200">
                <a:latin typeface="Girl Scout Display Light"/>
                <a:hlinkClick r:id="rId3">
                  <a:extLst>
                    <a:ext uri="{A12FA001-AC4F-418D-AE19-62706E023703}">
                      <ahyp:hlinkClr xmlns:ahyp="http://schemas.microsoft.com/office/drawing/2018/hyperlinkcolor" val="tx"/>
                    </a:ext>
                  </a:extLst>
                </a:hlinkClick>
              </a:rPr>
              <a:t>Digital</a:t>
            </a:r>
            <a:r>
              <a:rPr lang="en-US" sz="2200" kern="1200">
                <a:latin typeface="Girl Scout Display Light"/>
                <a:hlinkClick r:id="rId3">
                  <a:extLst>
                    <a:ext uri="{A12FA001-AC4F-418D-AE19-62706E023703}">
                      <ahyp:hlinkClr xmlns:ahyp="http://schemas.microsoft.com/office/drawing/2018/hyperlinkcolor" val="tx"/>
                    </a:ext>
                  </a:extLst>
                </a:hlinkClick>
              </a:rPr>
              <a:t> Cookie </a:t>
            </a:r>
            <a:r>
              <a:rPr lang="en-US" sz="2200" kern="1200">
                <a:latin typeface="Girl Scout Display Light"/>
              </a:rPr>
              <a:t>(</a:t>
            </a:r>
            <a:r>
              <a:rPr lang="en-US" sz="2200">
                <a:latin typeface="Girl Scout Display Light"/>
              </a:rPr>
              <a:t>Credit</a:t>
            </a:r>
            <a:r>
              <a:rPr lang="en-US" sz="2200" kern="1200">
                <a:latin typeface="Girl Scout Display Light"/>
              </a:rPr>
              <a:t> </a:t>
            </a:r>
            <a:r>
              <a:rPr lang="en-US" sz="2200">
                <a:latin typeface="Girl Scout Display Light"/>
              </a:rPr>
              <a:t>Card</a:t>
            </a:r>
            <a:r>
              <a:rPr lang="en-US" sz="2200" kern="1200">
                <a:latin typeface="Girl Scout Display Light"/>
              </a:rPr>
              <a:t>, </a:t>
            </a:r>
            <a:r>
              <a:rPr lang="en-US" sz="2200">
                <a:latin typeface="Girl Scout Display Light"/>
              </a:rPr>
              <a:t>Venmo, </a:t>
            </a:r>
            <a:r>
              <a:rPr lang="en-US" sz="2200" kern="1200">
                <a:latin typeface="Girl Scout Display Light"/>
              </a:rPr>
              <a:t>PayPal)</a:t>
            </a:r>
            <a:endParaRPr lang="en-US" sz="2200"/>
          </a:p>
          <a:p>
            <a:pPr marL="742950" indent="-285750" algn="l" rtl="0">
              <a:buFont typeface="Arial"/>
              <a:buChar char="•"/>
            </a:pPr>
            <a:r>
              <a:rPr lang="en-US" sz="1800" kern="1200">
                <a:latin typeface="Girl Scout Display Light"/>
              </a:rPr>
              <a:t>Payments are reflected in </a:t>
            </a:r>
            <a:r>
              <a:rPr lang="en-US" sz="1800" kern="1200">
                <a:latin typeface="Girl Scout Display Light"/>
                <a:hlinkClick r:id="rId4"/>
              </a:rPr>
              <a:t>Smart Cookies </a:t>
            </a:r>
            <a:r>
              <a:rPr lang="en-US" sz="1800" kern="1200">
                <a:latin typeface="Girl Scout Display Light"/>
              </a:rPr>
              <a:t>on Girl and Troop Financial Transactions tab or Balance Summary Reports </a:t>
            </a:r>
          </a:p>
          <a:p>
            <a:pPr marL="742950" indent="-285750" algn="l" rtl="0">
              <a:buFont typeface="Arial"/>
              <a:buChar char="•"/>
            </a:pPr>
            <a:r>
              <a:rPr lang="en-US" sz="1800" kern="1200">
                <a:latin typeface="Girl Scout Display Light"/>
                <a:hlinkClick r:id="rId3"/>
              </a:rPr>
              <a:t>Digital Cookie </a:t>
            </a:r>
            <a:r>
              <a:rPr lang="en-US" sz="1800" kern="1200">
                <a:latin typeface="Girl Scout Display Light"/>
              </a:rPr>
              <a:t>payments can be seen on the Orders tab on the web view and the Mobile app </a:t>
            </a:r>
          </a:p>
          <a:p>
            <a:pPr marL="742950" indent="-285750">
              <a:buFont typeface="Arial"/>
              <a:buChar char="•"/>
            </a:pPr>
            <a:r>
              <a:rPr lang="en-US" sz="1800" kern="1200">
                <a:latin typeface="Girl Scout Display Light"/>
              </a:rPr>
              <a:t>Display</a:t>
            </a:r>
            <a:r>
              <a:rPr lang="en-US" sz="1800">
                <a:latin typeface="Girl Scout Display Light"/>
              </a:rPr>
              <a:t> "Payments Accepted" </a:t>
            </a:r>
            <a:r>
              <a:rPr lang="en-US" sz="1800" kern="1200">
                <a:latin typeface="Girl Scout Display Light"/>
              </a:rPr>
              <a:t>flyer in Cookie Booth </a:t>
            </a:r>
            <a:r>
              <a:rPr lang="en-US" sz="1800">
                <a:latin typeface="Girl Scout Display Light"/>
              </a:rPr>
              <a:t>Kit</a:t>
            </a:r>
            <a:endParaRPr lang="en-US" sz="1800" kern="1200">
              <a:latin typeface="Girl Scout Display Light"/>
            </a:endParaRPr>
          </a:p>
        </p:txBody>
      </p:sp>
      <p:sp>
        <p:nvSpPr>
          <p:cNvPr id="7" name="TextBox 6">
            <a:extLst>
              <a:ext uri="{FF2B5EF4-FFF2-40B4-BE49-F238E27FC236}">
                <a16:creationId xmlns:a16="http://schemas.microsoft.com/office/drawing/2014/main" id="{C15333C2-ED89-7B5F-16FC-87E04BD98C0A}"/>
              </a:ext>
            </a:extLst>
          </p:cNvPr>
          <p:cNvSpPr txBox="1"/>
          <p:nvPr/>
        </p:nvSpPr>
        <p:spPr>
          <a:xfrm>
            <a:off x="3541751" y="4133278"/>
            <a:ext cx="39796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Georgia"/>
                <a:ea typeface="Calibri"/>
                <a:cs typeface="Calibri"/>
              </a:rPr>
              <a:t>Smart Cookies Financial Transactions </a:t>
            </a:r>
            <a:endParaRPr lang="en-US" sz="1200">
              <a:latin typeface="Georgia"/>
              <a:ea typeface="Calibri"/>
              <a:cs typeface="Calibri"/>
            </a:endParaRPr>
          </a:p>
          <a:p>
            <a:r>
              <a:rPr lang="en-US" sz="1200" b="1">
                <a:latin typeface="Georgia"/>
                <a:ea typeface="Calibri"/>
                <a:cs typeface="Calibri"/>
              </a:rPr>
              <a:t>Girl Balance Summary Report</a:t>
            </a:r>
            <a:endParaRPr lang="en-US">
              <a:latin typeface="Georgia"/>
              <a:ea typeface="Calibri"/>
              <a:cs typeface="Calibri"/>
            </a:endParaRPr>
          </a:p>
        </p:txBody>
      </p:sp>
      <p:pic>
        <p:nvPicPr>
          <p:cNvPr id="8" name="Picture 7" descr="A close-up of a credit card&#10;&#10;Description automatically generated">
            <a:extLst>
              <a:ext uri="{FF2B5EF4-FFF2-40B4-BE49-F238E27FC236}">
                <a16:creationId xmlns:a16="http://schemas.microsoft.com/office/drawing/2014/main" id="{E9034A0C-AE10-9883-0363-F7EBD4F3B52C}"/>
              </a:ext>
            </a:extLst>
          </p:cNvPr>
          <p:cNvPicPr>
            <a:picLocks noChangeAspect="1"/>
          </p:cNvPicPr>
          <p:nvPr/>
        </p:nvPicPr>
        <p:blipFill>
          <a:blip r:embed="rId5"/>
          <a:stretch>
            <a:fillRect/>
          </a:stretch>
        </p:blipFill>
        <p:spPr>
          <a:xfrm>
            <a:off x="3439242" y="4681671"/>
            <a:ext cx="4083680" cy="1281672"/>
          </a:xfrm>
          <a:prstGeom prst="rect">
            <a:avLst/>
          </a:prstGeom>
        </p:spPr>
      </p:pic>
      <p:pic>
        <p:nvPicPr>
          <p:cNvPr id="22" name="Picture 21" descr="A screenshot of a phone&#10;&#10;Description automatically generated">
            <a:extLst>
              <a:ext uri="{FF2B5EF4-FFF2-40B4-BE49-F238E27FC236}">
                <a16:creationId xmlns:a16="http://schemas.microsoft.com/office/drawing/2014/main" id="{CB2040DE-C060-B805-4890-B4ECE2A4BA44}"/>
              </a:ext>
            </a:extLst>
          </p:cNvPr>
          <p:cNvPicPr>
            <a:picLocks noChangeAspect="1"/>
          </p:cNvPicPr>
          <p:nvPr/>
        </p:nvPicPr>
        <p:blipFill>
          <a:blip r:embed="rId6"/>
          <a:stretch>
            <a:fillRect/>
          </a:stretch>
        </p:blipFill>
        <p:spPr>
          <a:xfrm>
            <a:off x="433187" y="742100"/>
            <a:ext cx="2378338" cy="4885234"/>
          </a:xfrm>
          <a:prstGeom prst="rect">
            <a:avLst/>
          </a:prstGeom>
        </p:spPr>
      </p:pic>
      <p:sp>
        <p:nvSpPr>
          <p:cNvPr id="23" name="Arrow: Right 22">
            <a:extLst>
              <a:ext uri="{FF2B5EF4-FFF2-40B4-BE49-F238E27FC236}">
                <a16:creationId xmlns:a16="http://schemas.microsoft.com/office/drawing/2014/main" id="{9F5BC985-8540-FE48-8564-F28F3B6CECDA}"/>
              </a:ext>
            </a:extLst>
          </p:cNvPr>
          <p:cNvSpPr/>
          <p:nvPr/>
        </p:nvSpPr>
        <p:spPr>
          <a:xfrm rot="10800000">
            <a:off x="2322321" y="3979518"/>
            <a:ext cx="978408"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DFD702-3AD7-0E8F-D5F7-84F663BCE0D2}"/>
              </a:ext>
            </a:extLst>
          </p:cNvPr>
          <p:cNvSpPr txBox="1"/>
          <p:nvPr/>
        </p:nvSpPr>
        <p:spPr>
          <a:xfrm>
            <a:off x="7755698" y="4133589"/>
            <a:ext cx="37139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Georgia"/>
                <a:ea typeface="Calibri"/>
                <a:cs typeface="Calibri"/>
              </a:rPr>
              <a:t>Smart Cookies Financial Transactions</a:t>
            </a:r>
          </a:p>
          <a:p>
            <a:r>
              <a:rPr lang="en-US" sz="1200" b="1">
                <a:latin typeface="Georgia"/>
                <a:ea typeface="Calibri"/>
                <a:cs typeface="Calibri"/>
              </a:rPr>
              <a:t>Troop Balance Summary</a:t>
            </a:r>
          </a:p>
        </p:txBody>
      </p:sp>
      <p:pic>
        <p:nvPicPr>
          <p:cNvPr id="6" name="Picture 5" descr="A close-up of a bank card&#10;&#10;Description automatically generated">
            <a:extLst>
              <a:ext uri="{FF2B5EF4-FFF2-40B4-BE49-F238E27FC236}">
                <a16:creationId xmlns:a16="http://schemas.microsoft.com/office/drawing/2014/main" id="{759E685B-C3C6-AD31-FB7C-AB0DCC1809E4}"/>
              </a:ext>
            </a:extLst>
          </p:cNvPr>
          <p:cNvPicPr>
            <a:picLocks noChangeAspect="1"/>
          </p:cNvPicPr>
          <p:nvPr/>
        </p:nvPicPr>
        <p:blipFill>
          <a:blip r:embed="rId7"/>
          <a:stretch>
            <a:fillRect/>
          </a:stretch>
        </p:blipFill>
        <p:spPr>
          <a:xfrm>
            <a:off x="7751783" y="4681276"/>
            <a:ext cx="4141418" cy="1107118"/>
          </a:xfrm>
          <a:prstGeom prst="rect">
            <a:avLst/>
          </a:prstGeom>
        </p:spPr>
      </p:pic>
    </p:spTree>
    <p:extLst>
      <p:ext uri="{BB962C8B-B14F-4D97-AF65-F5344CB8AC3E}">
        <p14:creationId xmlns:p14="http://schemas.microsoft.com/office/powerpoint/2010/main" val="1813913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4D58-D98C-6175-C904-5E9406922D0C}"/>
              </a:ext>
            </a:extLst>
          </p:cNvPr>
          <p:cNvSpPr>
            <a:spLocks noGrp="1"/>
          </p:cNvSpPr>
          <p:nvPr>
            <p:ph type="title"/>
          </p:nvPr>
        </p:nvSpPr>
        <p:spPr>
          <a:xfrm>
            <a:off x="3402905" y="250361"/>
            <a:ext cx="7950895" cy="1095919"/>
          </a:xfrm>
        </p:spPr>
        <p:txBody>
          <a:bodyPr/>
          <a:lstStyle/>
          <a:p>
            <a:r>
              <a:rPr lang="en-US" sz="3200">
                <a:latin typeface="Girl Scout Display Light"/>
              </a:rPr>
              <a:t>Cookie Finance Topics - Troop Training </a:t>
            </a:r>
            <a:endParaRPr lang="en-US">
              <a:latin typeface="Girl Scout Display Light"/>
            </a:endParaRPr>
          </a:p>
        </p:txBody>
      </p:sp>
      <p:sp>
        <p:nvSpPr>
          <p:cNvPr id="3" name="Content Placeholder 2">
            <a:extLst>
              <a:ext uri="{FF2B5EF4-FFF2-40B4-BE49-F238E27FC236}">
                <a16:creationId xmlns:a16="http://schemas.microsoft.com/office/drawing/2014/main" id="{1E0A433C-725C-7877-A265-E831C8DC3F6B}"/>
              </a:ext>
            </a:extLst>
          </p:cNvPr>
          <p:cNvSpPr>
            <a:spLocks noGrp="1"/>
          </p:cNvSpPr>
          <p:nvPr>
            <p:ph sz="half" idx="2"/>
          </p:nvPr>
        </p:nvSpPr>
        <p:spPr>
          <a:xfrm>
            <a:off x="3819849" y="1368720"/>
            <a:ext cx="7965272" cy="3066556"/>
          </a:xfrm>
        </p:spPr>
        <p:txBody>
          <a:bodyPr vert="horz" lIns="91440" tIns="45720" rIns="91440" bIns="45720" rtlCol="0" anchor="t">
            <a:normAutofit/>
          </a:bodyPr>
          <a:lstStyle/>
          <a:p>
            <a:pPr marL="0" indent="0"/>
            <a:r>
              <a:rPr lang="en-US" sz="2200">
                <a:latin typeface="Arial"/>
                <a:cs typeface="Arial"/>
              </a:rPr>
              <a:t>4</a:t>
            </a:r>
            <a:r>
              <a:rPr lang="en-US" sz="2200">
                <a:latin typeface="Girl Scout Display Light"/>
                <a:cs typeface="Arial"/>
              </a:rPr>
              <a:t>.  Encourage Troops to collect cash/checks from families weekly</a:t>
            </a:r>
          </a:p>
          <a:p>
            <a:pPr marL="742950" indent="-285750">
              <a:buFont typeface="Arial" panose="020B0604020202020204" pitchFamily="34" charset="0"/>
              <a:buChar char="•"/>
            </a:pPr>
            <a:r>
              <a:rPr lang="en-US" sz="1800" b="1">
                <a:latin typeface="Girl Scout Display Light"/>
                <a:cs typeface="Arial"/>
              </a:rPr>
              <a:t>Set-up</a:t>
            </a:r>
            <a:r>
              <a:rPr lang="en-US" sz="1800">
                <a:latin typeface="Girl Scout Display Light"/>
                <a:cs typeface="Arial"/>
              </a:rPr>
              <a:t> schedule - </a:t>
            </a:r>
            <a:r>
              <a:rPr lang="en-US" sz="1800" b="1">
                <a:latin typeface="Girl Scout Display Light"/>
                <a:cs typeface="Arial"/>
              </a:rPr>
              <a:t>Deposit </a:t>
            </a:r>
            <a:r>
              <a:rPr lang="en-US" sz="1800">
                <a:latin typeface="Girl Scout Display Light"/>
                <a:cs typeface="Arial"/>
              </a:rPr>
              <a:t>weekly - </a:t>
            </a:r>
            <a:r>
              <a:rPr lang="en-US" sz="1800" b="1">
                <a:latin typeface="Girl Scout Display Light"/>
                <a:cs typeface="Arial"/>
              </a:rPr>
              <a:t>Record</a:t>
            </a:r>
            <a:r>
              <a:rPr lang="en-US" sz="1800">
                <a:latin typeface="Girl Scout Display Light"/>
                <a:cs typeface="Arial"/>
              </a:rPr>
              <a:t> in Smart Cookies</a:t>
            </a:r>
          </a:p>
          <a:p>
            <a:pPr marL="742950" indent="-285750">
              <a:buFont typeface="Arial" panose="020B0604020202020204" pitchFamily="34" charset="0"/>
              <a:buChar char="•"/>
            </a:pPr>
            <a:r>
              <a:rPr lang="en-US" sz="1800">
                <a:latin typeface="Girl Scout Display Light"/>
                <a:cs typeface="Arial"/>
              </a:rPr>
              <a:t>Council $$ = ACH &amp; Digital Cookie Payments</a:t>
            </a:r>
          </a:p>
          <a:p>
            <a:pPr marL="742950" indent="-285750">
              <a:buFont typeface="Arial" panose="020B0604020202020204" pitchFamily="34" charset="0"/>
              <a:buChar char="•"/>
            </a:pPr>
            <a:r>
              <a:rPr lang="en-US" sz="1800">
                <a:latin typeface="Girl Scout Display Light"/>
                <a:cs typeface="Arial"/>
              </a:rPr>
              <a:t>After May 2 ACH </a:t>
            </a:r>
          </a:p>
          <a:p>
            <a:pPr marL="1200150" lvl="1">
              <a:buFont typeface="Arial" panose="020B0604020202020204" pitchFamily="34" charset="0"/>
              <a:buChar char="•"/>
            </a:pPr>
            <a:r>
              <a:rPr lang="en-US" sz="1400">
                <a:latin typeface="Girl Scout Display Light"/>
                <a:cs typeface="Arial"/>
              </a:rPr>
              <a:t>Total Finances Total should match Council $$ leaving ending balance of zero</a:t>
            </a:r>
            <a:endParaRPr lang="en-US" sz="1400"/>
          </a:p>
          <a:p>
            <a:pPr marL="1200150" lvl="1">
              <a:buFont typeface="Arial" panose="020B0604020202020204" pitchFamily="34" charset="0"/>
              <a:buChar char="•"/>
            </a:pPr>
            <a:r>
              <a:rPr lang="en-US" sz="1400">
                <a:latin typeface="Girl Scout Display Light"/>
                <a:cs typeface="Arial"/>
              </a:rPr>
              <a:t>Troop Proceeds remain in troop account</a:t>
            </a:r>
          </a:p>
          <a:p>
            <a:pPr marL="742950" lvl="1" indent="-285750">
              <a:buFont typeface="Arial,Sans-Serif"/>
              <a:buChar char="•"/>
            </a:pPr>
            <a:r>
              <a:rPr lang="en-US" sz="1800">
                <a:latin typeface="Girl Scout Display Light"/>
                <a:cs typeface="Arial"/>
              </a:rPr>
              <a:t>Receipts </a:t>
            </a:r>
            <a:r>
              <a:rPr lang="en-US" sz="1800" b="1" u="sng">
                <a:latin typeface="Girl Scout Display Light"/>
                <a:cs typeface="Arial"/>
              </a:rPr>
              <a:t>required</a:t>
            </a:r>
            <a:r>
              <a:rPr lang="en-US" sz="1800">
                <a:latin typeface="Girl Scout Display Light"/>
                <a:cs typeface="Arial"/>
              </a:rPr>
              <a:t> for all money &amp; cookie exchanges</a:t>
            </a:r>
          </a:p>
          <a:p>
            <a:pPr marL="742950" lvl="1" indent="-285750">
              <a:buFont typeface="Arial,Sans-Serif"/>
              <a:buChar char="•"/>
            </a:pPr>
            <a:endParaRPr lang="en-US" sz="1800">
              <a:latin typeface="Arial"/>
              <a:cs typeface="Arial"/>
            </a:endParaRPr>
          </a:p>
          <a:p>
            <a:endParaRPr lang="en-US"/>
          </a:p>
        </p:txBody>
      </p:sp>
      <p:pic>
        <p:nvPicPr>
          <p:cNvPr id="9" name="Picture Placeholder 8" descr="A close-up of a list of accounts&#10;&#10;Description automatically generated">
            <a:extLst>
              <a:ext uri="{FF2B5EF4-FFF2-40B4-BE49-F238E27FC236}">
                <a16:creationId xmlns:a16="http://schemas.microsoft.com/office/drawing/2014/main" id="{D2EBED90-3BA3-7286-D3BF-31E3DCC2E9D5}"/>
              </a:ext>
            </a:extLst>
          </p:cNvPr>
          <p:cNvPicPr>
            <a:picLocks noGrp="1" noChangeAspect="1"/>
          </p:cNvPicPr>
          <p:nvPr>
            <p:ph type="pic" sz="quarter" idx="16"/>
          </p:nvPr>
        </p:nvPicPr>
        <p:blipFill>
          <a:blip r:embed="rId3"/>
          <a:srcRect l="4115" r="5556" b="3947"/>
          <a:stretch/>
        </p:blipFill>
        <p:spPr>
          <a:xfrm>
            <a:off x="5357393" y="4165677"/>
            <a:ext cx="6297845" cy="2295322"/>
          </a:xfrm>
        </p:spPr>
      </p:pic>
      <p:sp>
        <p:nvSpPr>
          <p:cNvPr id="4" name="TextBox 3">
            <a:extLst>
              <a:ext uri="{FF2B5EF4-FFF2-40B4-BE49-F238E27FC236}">
                <a16:creationId xmlns:a16="http://schemas.microsoft.com/office/drawing/2014/main" id="{EC7EF760-2015-43E4-6E7A-5475E53B9EA4}"/>
              </a:ext>
            </a:extLst>
          </p:cNvPr>
          <p:cNvSpPr txBox="1"/>
          <p:nvPr/>
        </p:nvSpPr>
        <p:spPr>
          <a:xfrm>
            <a:off x="9627429" y="6447345"/>
            <a:ext cx="11983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Girl Scout Text Book"/>
              </a:rPr>
              <a:t>Balance</a:t>
            </a:r>
            <a:r>
              <a:rPr lang="en-US" sz="1200">
                <a:latin typeface="Girl Scout Text Book"/>
              </a:rPr>
              <a:t> $0.00</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31A218E-D2EC-278A-9991-AD4296005269}"/>
                  </a:ext>
                </a:extLst>
              </p14:cNvPr>
              <p14:cNvContentPartPr/>
              <p14:nvPr/>
            </p14:nvContentPartPr>
            <p14:xfrm>
              <a:off x="2254685" y="6283890"/>
              <a:ext cx="10438" cy="10438"/>
            </p14:xfrm>
          </p:contentPart>
        </mc:Choice>
        <mc:Fallback xmlns="">
          <p:pic>
            <p:nvPicPr>
              <p:cNvPr id="8" name="Ink 7">
                <a:extLst>
                  <a:ext uri="{FF2B5EF4-FFF2-40B4-BE49-F238E27FC236}">
                    <a16:creationId xmlns:a16="http://schemas.microsoft.com/office/drawing/2014/main" id="{431A218E-D2EC-278A-9991-AD4296005269}"/>
                  </a:ext>
                </a:extLst>
              </p:cNvPr>
              <p:cNvPicPr/>
              <p:nvPr/>
            </p:nvPicPr>
            <p:blipFill>
              <a:blip r:embed="rId5"/>
              <a:stretch>
                <a:fillRect/>
              </a:stretch>
            </p:blipFill>
            <p:spPr>
              <a:xfrm>
                <a:off x="1732785" y="5761990"/>
                <a:ext cx="1043800" cy="1043800"/>
              </a:xfrm>
              <a:prstGeom prst="rect">
                <a:avLst/>
              </a:prstGeom>
            </p:spPr>
          </p:pic>
        </mc:Fallback>
      </mc:AlternateContent>
      <p:pic>
        <p:nvPicPr>
          <p:cNvPr id="10" name="Picture 9" descr="A screenshot of a blue and white website&#10;&#10;Description automatically generated">
            <a:extLst>
              <a:ext uri="{FF2B5EF4-FFF2-40B4-BE49-F238E27FC236}">
                <a16:creationId xmlns:a16="http://schemas.microsoft.com/office/drawing/2014/main" id="{A3A63DB4-82D6-2FB6-D6E9-7FCC1BFC6D17}"/>
              </a:ext>
            </a:extLst>
          </p:cNvPr>
          <p:cNvPicPr>
            <a:picLocks noChangeAspect="1"/>
          </p:cNvPicPr>
          <p:nvPr/>
        </p:nvPicPr>
        <p:blipFill>
          <a:blip r:embed="rId6"/>
          <a:srcRect t="-453" r="25751" b="452"/>
          <a:stretch/>
        </p:blipFill>
        <p:spPr>
          <a:xfrm>
            <a:off x="325500" y="2160226"/>
            <a:ext cx="3846218" cy="2302633"/>
          </a:xfrm>
          <a:prstGeom prst="rect">
            <a:avLst/>
          </a:prstGeom>
        </p:spPr>
      </p:pic>
      <p:pic>
        <p:nvPicPr>
          <p:cNvPr id="12" name="Picture 11" descr="A blue and white stripes&#10;&#10;Description automatically generated">
            <a:extLst>
              <a:ext uri="{FF2B5EF4-FFF2-40B4-BE49-F238E27FC236}">
                <a16:creationId xmlns:a16="http://schemas.microsoft.com/office/drawing/2014/main" id="{1684033C-9192-BCCC-5AB8-78814B2EBFA9}"/>
              </a:ext>
            </a:extLst>
          </p:cNvPr>
          <p:cNvPicPr>
            <a:picLocks noChangeAspect="1"/>
          </p:cNvPicPr>
          <p:nvPr/>
        </p:nvPicPr>
        <p:blipFill>
          <a:blip r:embed="rId7"/>
          <a:stretch>
            <a:fillRect/>
          </a:stretch>
        </p:blipFill>
        <p:spPr>
          <a:xfrm>
            <a:off x="332461" y="4470878"/>
            <a:ext cx="3854886" cy="943366"/>
          </a:xfrm>
          <a:prstGeom prst="rect">
            <a:avLst/>
          </a:prstGeom>
        </p:spPr>
      </p:pic>
      <p:pic>
        <p:nvPicPr>
          <p:cNvPr id="16" name="Picture 15">
            <a:extLst>
              <a:ext uri="{FF2B5EF4-FFF2-40B4-BE49-F238E27FC236}">
                <a16:creationId xmlns:a16="http://schemas.microsoft.com/office/drawing/2014/main" id="{5455C819-A8B1-5723-5590-3CDB37425705}"/>
              </a:ext>
            </a:extLst>
          </p:cNvPr>
          <p:cNvPicPr>
            <a:picLocks noChangeAspect="1"/>
          </p:cNvPicPr>
          <p:nvPr/>
        </p:nvPicPr>
        <p:blipFill>
          <a:blip r:embed="rId8"/>
          <a:stretch>
            <a:fillRect/>
          </a:stretch>
        </p:blipFill>
        <p:spPr>
          <a:xfrm rot="5400000">
            <a:off x="567063" y="4587985"/>
            <a:ext cx="515134" cy="197677"/>
          </a:xfrm>
          <a:prstGeom prst="rect">
            <a:avLst/>
          </a:prstGeom>
        </p:spPr>
      </p:pic>
      <p:pic>
        <p:nvPicPr>
          <p:cNvPr id="17" name="Picture 16">
            <a:extLst>
              <a:ext uri="{FF2B5EF4-FFF2-40B4-BE49-F238E27FC236}">
                <a16:creationId xmlns:a16="http://schemas.microsoft.com/office/drawing/2014/main" id="{D2D43250-6EFD-028D-9095-AE3566B6A32E}"/>
              </a:ext>
            </a:extLst>
          </p:cNvPr>
          <p:cNvPicPr>
            <a:picLocks noChangeAspect="1"/>
          </p:cNvPicPr>
          <p:nvPr/>
        </p:nvPicPr>
        <p:blipFill>
          <a:blip r:embed="rId8"/>
          <a:stretch>
            <a:fillRect/>
          </a:stretch>
        </p:blipFill>
        <p:spPr>
          <a:xfrm rot="5400000">
            <a:off x="1151611" y="3283189"/>
            <a:ext cx="525572" cy="239430"/>
          </a:xfrm>
          <a:prstGeom prst="rect">
            <a:avLst/>
          </a:prstGeom>
        </p:spPr>
      </p:pic>
      <p:pic>
        <p:nvPicPr>
          <p:cNvPr id="18" name="Picture 17">
            <a:extLst>
              <a:ext uri="{FF2B5EF4-FFF2-40B4-BE49-F238E27FC236}">
                <a16:creationId xmlns:a16="http://schemas.microsoft.com/office/drawing/2014/main" id="{4F25BC47-8368-C6BE-81F3-6DBCAEAF0621}"/>
              </a:ext>
            </a:extLst>
          </p:cNvPr>
          <p:cNvPicPr>
            <a:picLocks noChangeAspect="1"/>
          </p:cNvPicPr>
          <p:nvPr/>
        </p:nvPicPr>
        <p:blipFill>
          <a:blip r:embed="rId8"/>
          <a:stretch>
            <a:fillRect/>
          </a:stretch>
        </p:blipFill>
        <p:spPr>
          <a:xfrm rot="16200000">
            <a:off x="3562872" y="2636010"/>
            <a:ext cx="525572" cy="239430"/>
          </a:xfrm>
          <a:prstGeom prst="rect">
            <a:avLst/>
          </a:prstGeom>
        </p:spPr>
      </p:pic>
    </p:spTree>
    <p:extLst>
      <p:ext uri="{BB962C8B-B14F-4D97-AF65-F5344CB8AC3E}">
        <p14:creationId xmlns:p14="http://schemas.microsoft.com/office/powerpoint/2010/main" val="4124722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4922729" y="87683"/>
            <a:ext cx="6431071" cy="1166045"/>
          </a:xfrm>
        </p:spPr>
        <p:txBody>
          <a:bodyPr>
            <a:normAutofit/>
          </a:bodyPr>
          <a:lstStyle/>
          <a:p>
            <a:r>
              <a:rPr lang="en-US">
                <a:latin typeface="Girl Scout Display Light"/>
              </a:rPr>
              <a:t>Before We Get Started…</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519553" y="1259055"/>
            <a:ext cx="8515871" cy="1481215"/>
          </a:xfrm>
        </p:spPr>
        <p:txBody>
          <a:bodyPr vert="horz" lIns="91440" tIns="45720" rIns="91440" bIns="45720" rtlCol="0" anchor="t">
            <a:noAutofit/>
          </a:bodyPr>
          <a:lstStyle/>
          <a:p>
            <a:pPr marL="57150" marR="0" indent="-285750">
              <a:lnSpc>
                <a:spcPct val="107000"/>
              </a:lnSpc>
              <a:spcBef>
                <a:spcPts val="0"/>
              </a:spcBef>
              <a:spcAft>
                <a:spcPts val="800"/>
              </a:spcAft>
              <a:buFont typeface="Arial" panose="020B0604020202020204" pitchFamily="34" charset="0"/>
              <a:buChar char="•"/>
            </a:pPr>
            <a:r>
              <a:rPr lang="en-US" sz="2400" kern="100">
                <a:latin typeface="Girl Scout Display Light"/>
                <a:ea typeface="Calibri"/>
                <a:cs typeface="Arial"/>
              </a:rPr>
              <a:t>Update</a:t>
            </a:r>
            <a:r>
              <a:rPr lang="en-US" sz="2400" kern="100">
                <a:effectLst/>
                <a:latin typeface="Girl Scout Display Light"/>
                <a:ea typeface="Calibri"/>
                <a:cs typeface="Arial"/>
              </a:rPr>
              <a:t> your name to include your name &amp; pronouns</a:t>
            </a:r>
            <a:r>
              <a:rPr lang="en-US" sz="2400" kern="100">
                <a:latin typeface="Girl Scout Display Light"/>
                <a:ea typeface="Calibri"/>
                <a:cs typeface="Arial"/>
              </a:rPr>
              <a:t>.</a:t>
            </a:r>
            <a:endParaRPr lang="en-US" sz="2400" kern="100">
              <a:effectLst/>
              <a:latin typeface="Girl Scout Display Light"/>
              <a:ea typeface="Calibri"/>
              <a:cs typeface="Arial"/>
            </a:endParaRPr>
          </a:p>
          <a:p>
            <a:pPr marL="514350" lvl="1" indent="-285750">
              <a:lnSpc>
                <a:spcPct val="107000"/>
              </a:lnSpc>
              <a:spcBef>
                <a:spcPts val="0"/>
              </a:spcBef>
              <a:spcAft>
                <a:spcPts val="800"/>
              </a:spcAft>
              <a:buFont typeface="Arial" panose="020B0604020202020204" pitchFamily="34" charset="0"/>
              <a:buChar char="•"/>
            </a:pPr>
            <a:r>
              <a:rPr lang="en-US" sz="1800">
                <a:effectLst/>
                <a:latin typeface="Girl Scout Display Light"/>
                <a:ea typeface="Calibri"/>
                <a:cs typeface="Arial"/>
              </a:rPr>
              <a:t>Click on participants, find yourself, then choose More&gt;Change Name</a:t>
            </a:r>
          </a:p>
          <a:p>
            <a:pPr marL="57150" indent="-285750">
              <a:lnSpc>
                <a:spcPct val="107000"/>
              </a:lnSpc>
              <a:spcBef>
                <a:spcPts val="0"/>
              </a:spcBef>
              <a:spcAft>
                <a:spcPts val="800"/>
              </a:spcAft>
              <a:buFont typeface="Arial" panose="020B0604020202020204" pitchFamily="34" charset="0"/>
              <a:buChar char="•"/>
            </a:pPr>
            <a:r>
              <a:rPr lang="en-US" sz="2400" kern="100">
                <a:effectLst/>
                <a:latin typeface="Girl Scout Display Light"/>
                <a:ea typeface="Calibri"/>
                <a:cs typeface="Arial"/>
              </a:rPr>
              <a:t>Remain muted to eliminate background noise</a:t>
            </a:r>
            <a:r>
              <a:rPr lang="en-US" sz="2400" kern="100">
                <a:latin typeface="Girl Scout Display Light"/>
                <a:ea typeface="Calibri"/>
                <a:cs typeface="Arial"/>
              </a:rPr>
              <a:t>.</a:t>
            </a:r>
          </a:p>
          <a:p>
            <a:pPr marL="57150" indent="-285750">
              <a:lnSpc>
                <a:spcPct val="107000"/>
              </a:lnSpc>
              <a:spcBef>
                <a:spcPts val="0"/>
              </a:spcBef>
              <a:spcAft>
                <a:spcPts val="800"/>
              </a:spcAft>
              <a:buFont typeface="Arial" panose="020B0604020202020204" pitchFamily="34" charset="0"/>
              <a:buChar char="•"/>
            </a:pPr>
            <a:r>
              <a:rPr lang="en-US" sz="2400" kern="100">
                <a:effectLst/>
                <a:latin typeface="Girl Scout Display Light"/>
                <a:ea typeface="Calibri" panose="020F0502020204030204" pitchFamily="34" charset="0"/>
                <a:cs typeface="Arial"/>
              </a:rPr>
              <a:t>Resources mentioned available in one handy spot!</a:t>
            </a:r>
            <a:endParaRPr lang="en-US" sz="2400" kern="100">
              <a:effectLst/>
              <a:latin typeface="Girl Scout Display Light" panose="02020003000000000000" pitchFamily="18" charset="0"/>
              <a:ea typeface="Calibri" panose="020F0502020204030204" pitchFamily="34" charset="0"/>
              <a:cs typeface="Arial" panose="020B0604020202020204" pitchFamily="34" charset="0"/>
            </a:endParaRPr>
          </a:p>
          <a:p>
            <a:pPr marL="0" indent="0">
              <a:lnSpc>
                <a:spcPct val="107000"/>
              </a:lnSpc>
              <a:spcBef>
                <a:spcPts val="0"/>
              </a:spcBef>
              <a:spcAft>
                <a:spcPts val="800"/>
              </a:spcAft>
            </a:pPr>
            <a:endParaRPr lang="en-US" sz="2400" kern="100">
              <a:effectLst/>
              <a:latin typeface="Girl Scout Display Light"/>
              <a:ea typeface="Calibri"/>
              <a:cs typeface="Arial"/>
            </a:endParaRPr>
          </a:p>
          <a:p>
            <a:pPr marL="0" marR="0">
              <a:lnSpc>
                <a:spcPct val="107000"/>
              </a:lnSpc>
              <a:spcBef>
                <a:spcPts val="0"/>
              </a:spcBef>
              <a:spcAft>
                <a:spcPts val="800"/>
              </a:spcAft>
            </a:pPr>
            <a:endParaRPr lang="en-US" sz="1600" kern="100">
              <a:effectLst/>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600" kern="100">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600" kern="100">
              <a:effectLst/>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600" kern="100">
              <a:latin typeface="Girl Scout Display Light" panose="02020003000000000000" pitchFamily="18" charset="0"/>
              <a:ea typeface="Calibri" panose="020F0502020204030204" pitchFamily="34" charset="0"/>
              <a:cs typeface="Arial" panose="020B0604020202020204" pitchFamily="34" charset="0"/>
            </a:endParaRPr>
          </a:p>
        </p:txBody>
      </p:sp>
      <p:pic>
        <p:nvPicPr>
          <p:cNvPr id="6" name="Picture 5" descr="A close up of cookies&#10;&#10;Description automatically generated">
            <a:extLst>
              <a:ext uri="{FF2B5EF4-FFF2-40B4-BE49-F238E27FC236}">
                <a16:creationId xmlns:a16="http://schemas.microsoft.com/office/drawing/2014/main" id="{08B501FC-FDE8-515B-D6CA-0EEF02ED5161}"/>
              </a:ext>
            </a:extLst>
          </p:cNvPr>
          <p:cNvPicPr>
            <a:picLocks noChangeAspect="1"/>
          </p:cNvPicPr>
          <p:nvPr/>
        </p:nvPicPr>
        <p:blipFill>
          <a:blip r:embed="rId3"/>
          <a:stretch>
            <a:fillRect/>
          </a:stretch>
        </p:blipFill>
        <p:spPr>
          <a:xfrm>
            <a:off x="5161563" y="3122544"/>
            <a:ext cx="4539067" cy="2571882"/>
          </a:xfrm>
          <a:prstGeom prst="rect">
            <a:avLst/>
          </a:prstGeom>
        </p:spPr>
      </p:pic>
      <p:sp>
        <p:nvSpPr>
          <p:cNvPr id="4" name="TextBox 3">
            <a:extLst>
              <a:ext uri="{FF2B5EF4-FFF2-40B4-BE49-F238E27FC236}">
                <a16:creationId xmlns:a16="http://schemas.microsoft.com/office/drawing/2014/main" id="{9CDCC66D-D8A0-9CBA-87B4-194B44D7BF43}"/>
              </a:ext>
            </a:extLst>
          </p:cNvPr>
          <p:cNvSpPr txBox="1"/>
          <p:nvPr/>
        </p:nvSpPr>
        <p:spPr>
          <a:xfrm>
            <a:off x="3883068" y="6221260"/>
            <a:ext cx="7711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irl Scout Display Light"/>
              </a:rPr>
              <a:t>This session is being recorded and added to </a:t>
            </a:r>
            <a:r>
              <a:rPr lang="en-US" err="1">
                <a:latin typeface="Girl Scout Display Light"/>
              </a:rPr>
              <a:t>gsLearn</a:t>
            </a:r>
            <a:r>
              <a:rPr lang="en-US">
                <a:latin typeface="Girl Scout Display Light"/>
              </a:rPr>
              <a:t> for later viewing. </a:t>
            </a:r>
            <a:endParaRPr lang="en-US">
              <a:latin typeface="Girl Scout Display Light"/>
              <a:ea typeface="Calibri"/>
              <a:cs typeface="Calibri"/>
            </a:endParaRPr>
          </a:p>
        </p:txBody>
      </p:sp>
    </p:spTree>
    <p:extLst>
      <p:ext uri="{BB962C8B-B14F-4D97-AF65-F5344CB8AC3E}">
        <p14:creationId xmlns:p14="http://schemas.microsoft.com/office/powerpoint/2010/main" val="229651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679320" y="-31520"/>
            <a:ext cx="7426891" cy="1108132"/>
          </a:xfrm>
        </p:spPr>
        <p:txBody>
          <a:bodyPr>
            <a:normAutofit/>
          </a:bodyPr>
          <a:lstStyle/>
          <a:p>
            <a:pPr algn="l"/>
            <a:r>
              <a:rPr lang="en-US" sz="3200">
                <a:latin typeface="Girl Scout Display Light"/>
              </a:rPr>
              <a:t>Cookie Finance Topics - Troop Training</a:t>
            </a:r>
            <a:endParaRPr lang="en-US">
              <a:latin typeface="Girl Scout Display Light"/>
            </a:endParaRP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idx="1"/>
          </p:nvPr>
        </p:nvSpPr>
        <p:spPr>
          <a:xfrm>
            <a:off x="581621" y="1226925"/>
            <a:ext cx="10674641" cy="3686241"/>
          </a:xfrm>
        </p:spPr>
        <p:txBody>
          <a:bodyPr vert="horz" lIns="91440" tIns="45720" rIns="91440" bIns="45720" rtlCol="0" anchor="t">
            <a:normAutofit/>
          </a:bodyPr>
          <a:lstStyle/>
          <a:p>
            <a:pPr marL="0" indent="0" algn="l"/>
            <a:r>
              <a:rPr lang="en-US" sz="2200">
                <a:latin typeface="Girl Scout Text Book"/>
              </a:rPr>
              <a:t>5</a:t>
            </a:r>
            <a:r>
              <a:rPr lang="en-US" sz="2200">
                <a:latin typeface="Girl Scout Display Light"/>
              </a:rPr>
              <a:t>. ACH Dates &amp; Amounts</a:t>
            </a:r>
          </a:p>
          <a:p>
            <a:pPr marL="0" indent="0" algn="l"/>
            <a:r>
              <a:rPr lang="en-US" sz="3100" b="1">
                <a:latin typeface="Girl Scout Display Light"/>
              </a:rPr>
              <a:t>   </a:t>
            </a:r>
            <a:r>
              <a:rPr lang="en-US" sz="1800" b="1">
                <a:latin typeface="Girl Scout Display Light"/>
              </a:rPr>
              <a:t> </a:t>
            </a:r>
            <a:r>
              <a:rPr lang="en-US" sz="2000" b="1">
                <a:latin typeface="Girl Scout Display Light"/>
              </a:rPr>
              <a:t>First Balance Due ACH – Friday, March 21</a:t>
            </a:r>
          </a:p>
          <a:p>
            <a:pPr marL="914400" lvl="1" indent="-457200" algn="l">
              <a:buFont typeface="Arial" panose="020B0604020202020204" pitchFamily="34" charset="0"/>
              <a:buChar char="•"/>
            </a:pPr>
            <a:r>
              <a:rPr lang="en-US" sz="1800">
                <a:latin typeface="Girl Scout Display Light"/>
              </a:rPr>
              <a:t>$1 x total packages received by troop as of March 14, minus any Digital Cookies payments</a:t>
            </a:r>
          </a:p>
          <a:p>
            <a:pPr marL="914400" lvl="1" indent="-457200" algn="l">
              <a:buFont typeface="Arial" panose="020B0604020202020204" pitchFamily="34" charset="0"/>
              <a:buChar char="•"/>
            </a:pPr>
            <a:endParaRPr lang="en-US" sz="1800">
              <a:latin typeface="Girl Scout Display Light"/>
            </a:endParaRPr>
          </a:p>
          <a:p>
            <a:pPr marL="0" indent="0" algn="l"/>
            <a:r>
              <a:rPr lang="en-US" sz="1800" b="1">
                <a:latin typeface="Girl Scout Display Light"/>
              </a:rPr>
              <a:t>    </a:t>
            </a:r>
            <a:r>
              <a:rPr lang="en-US" sz="2000" b="1">
                <a:latin typeface="Girl Scout Display Light"/>
              </a:rPr>
              <a:t>Second Balance Due ACH – Friday, May 2</a:t>
            </a:r>
          </a:p>
          <a:p>
            <a:pPr marL="914400" lvl="1" indent="-457200" algn="l">
              <a:buFont typeface="Arial" panose="020B0604020202020204" pitchFamily="34" charset="0"/>
              <a:buChar char="•"/>
            </a:pPr>
            <a:r>
              <a:rPr lang="en-US" sz="1800">
                <a:latin typeface="Girl Scout Display Light"/>
              </a:rPr>
              <a:t>Final remaining balance at the end of the program</a:t>
            </a:r>
          </a:p>
          <a:p>
            <a:pPr marL="914400" lvl="1" indent="-457200" algn="l">
              <a:buFont typeface="Arial" panose="020B0604020202020204" pitchFamily="34" charset="0"/>
              <a:buChar char="•"/>
            </a:pPr>
            <a:endParaRPr lang="en-US" sz="1800">
              <a:latin typeface="Girl Scout Display Light"/>
            </a:endParaRPr>
          </a:p>
          <a:p>
            <a:pPr marL="0" indent="0" algn="l"/>
            <a:r>
              <a:rPr lang="en-US" sz="1800" b="1">
                <a:latin typeface="Girl Scout Display Light"/>
              </a:rPr>
              <a:t>    </a:t>
            </a:r>
            <a:r>
              <a:rPr lang="en-US" sz="2000" b="1">
                <a:latin typeface="Girl Scout Display Light"/>
              </a:rPr>
              <a:t>Proceeds Refund ACH – Friday, April 25</a:t>
            </a:r>
          </a:p>
          <a:p>
            <a:pPr marL="914400" lvl="1" indent="-457200" algn="l">
              <a:buFont typeface="Arial" panose="020B0604020202020204" pitchFamily="34" charset="0"/>
              <a:buChar char="•"/>
            </a:pPr>
            <a:r>
              <a:rPr lang="en-US" sz="1800">
                <a:latin typeface="Girl Scout Display Light"/>
              </a:rPr>
              <a:t>Troops who are owed proceeds refund</a:t>
            </a:r>
          </a:p>
          <a:p>
            <a:pPr marL="0" indent="0" algn="l"/>
            <a:endParaRPr lang="en-US"/>
          </a:p>
          <a:p>
            <a:pPr marL="0" indent="0" algn="l"/>
            <a:endParaRPr lang="en-US"/>
          </a:p>
        </p:txBody>
      </p:sp>
      <p:sp>
        <p:nvSpPr>
          <p:cNvPr id="7" name="Picture Placeholder 6">
            <a:extLst>
              <a:ext uri="{FF2B5EF4-FFF2-40B4-BE49-F238E27FC236}">
                <a16:creationId xmlns:a16="http://schemas.microsoft.com/office/drawing/2014/main" id="{2730C4F9-37B3-B94A-51A2-C6A70FC80987}"/>
              </a:ext>
            </a:extLst>
          </p:cNvPr>
          <p:cNvSpPr>
            <a:spLocks noGrp="1"/>
          </p:cNvSpPr>
          <p:nvPr>
            <p:ph type="pic" sz="quarter" idx="16"/>
          </p:nvPr>
        </p:nvSpPr>
        <p:spPr>
          <a:xfrm>
            <a:off x="838199" y="5468644"/>
            <a:ext cx="10558731" cy="413399"/>
          </a:xfrm>
        </p:spPr>
        <p:txBody>
          <a:bodyPr>
            <a:normAutofit/>
          </a:bodyPr>
          <a:lstStyle/>
          <a:p>
            <a:pPr algn="ctr"/>
            <a:r>
              <a:rPr lang="en-US" sz="2000" i="1">
                <a:solidFill>
                  <a:schemeClr val="bg2"/>
                </a:solidFill>
                <a:ea typeface="+mn-lt"/>
                <a:cs typeface="+mn-lt"/>
              </a:rPr>
              <a:t>See </a:t>
            </a:r>
            <a:r>
              <a:rPr lang="en-US" sz="2000" i="1">
                <a:solidFill>
                  <a:schemeClr val="accent6">
                    <a:lumMod val="20000"/>
                    <a:lumOff val="80000"/>
                  </a:schemeClr>
                </a:solidFill>
                <a:ea typeface="+mn-lt"/>
                <a:cs typeface="+mn-lt"/>
                <a:hlinkClick r:id="rId3">
                  <a:extLst>
                    <a:ext uri="{A12FA001-AC4F-418D-AE19-62706E023703}">
                      <ahyp:hlinkClr xmlns:ahyp="http://schemas.microsoft.com/office/drawing/2018/hyperlinkcolor" val="tx"/>
                    </a:ext>
                  </a:extLst>
                </a:hlinkClick>
              </a:rPr>
              <a:t>ACH FAQ </a:t>
            </a:r>
            <a:r>
              <a:rPr lang="en-US" sz="2000" i="1">
                <a:solidFill>
                  <a:schemeClr val="bg2"/>
                </a:solidFill>
                <a:ea typeface="+mn-lt"/>
                <a:cs typeface="+mn-lt"/>
              </a:rPr>
              <a:t>on Cookie Central for more information</a:t>
            </a:r>
            <a:endParaRPr lang="en-US" sz="2000">
              <a:solidFill>
                <a:schemeClr val="bg2"/>
              </a:solidFill>
            </a:endParaRPr>
          </a:p>
        </p:txBody>
      </p:sp>
      <p:pic>
        <p:nvPicPr>
          <p:cNvPr id="14" name="Picture 13">
            <a:extLst>
              <a:ext uri="{FF2B5EF4-FFF2-40B4-BE49-F238E27FC236}">
                <a16:creationId xmlns:a16="http://schemas.microsoft.com/office/drawing/2014/main" id="{1E949DDF-8F88-712C-96B9-FBA2FDDEF539}"/>
              </a:ext>
            </a:extLst>
          </p:cNvPr>
          <p:cNvPicPr>
            <a:picLocks noChangeAspect="1"/>
          </p:cNvPicPr>
          <p:nvPr/>
        </p:nvPicPr>
        <p:blipFill>
          <a:blip r:embed="rId4"/>
          <a:stretch>
            <a:fillRect/>
          </a:stretch>
        </p:blipFill>
        <p:spPr>
          <a:xfrm>
            <a:off x="9403700" y="591897"/>
            <a:ext cx="1950098" cy="1352938"/>
          </a:xfrm>
          <a:prstGeom prst="rect">
            <a:avLst/>
          </a:prstGeom>
        </p:spPr>
      </p:pic>
      <p:pic>
        <p:nvPicPr>
          <p:cNvPr id="5" name="Picture 4" descr="Stacks of gold coins">
            <a:extLst>
              <a:ext uri="{FF2B5EF4-FFF2-40B4-BE49-F238E27FC236}">
                <a16:creationId xmlns:a16="http://schemas.microsoft.com/office/drawing/2014/main" id="{8091EC7A-D18C-F2A4-F5DB-14A913B76156}"/>
              </a:ext>
            </a:extLst>
          </p:cNvPr>
          <p:cNvPicPr>
            <a:picLocks noChangeAspect="1"/>
          </p:cNvPicPr>
          <p:nvPr/>
        </p:nvPicPr>
        <p:blipFill>
          <a:blip r:embed="rId5"/>
          <a:stretch>
            <a:fillRect/>
          </a:stretch>
        </p:blipFill>
        <p:spPr>
          <a:xfrm>
            <a:off x="8887110" y="0"/>
            <a:ext cx="3304890" cy="2203260"/>
          </a:xfrm>
          <a:prstGeom prst="rect">
            <a:avLst/>
          </a:prstGeom>
        </p:spPr>
      </p:pic>
    </p:spTree>
    <p:extLst>
      <p:ext uri="{BB962C8B-B14F-4D97-AF65-F5344CB8AC3E}">
        <p14:creationId xmlns:p14="http://schemas.microsoft.com/office/powerpoint/2010/main" val="1514999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7960-B6BA-164C-B58E-B77B323D9C19}"/>
              </a:ext>
            </a:extLst>
          </p:cNvPr>
          <p:cNvSpPr>
            <a:spLocks noGrp="1"/>
          </p:cNvSpPr>
          <p:nvPr>
            <p:ph type="title"/>
          </p:nvPr>
        </p:nvSpPr>
        <p:spPr>
          <a:xfrm>
            <a:off x="696770" y="0"/>
            <a:ext cx="8960413" cy="772357"/>
          </a:xfrm>
        </p:spPr>
        <p:txBody>
          <a:bodyPr vert="horz" lIns="91440" tIns="45720" rIns="91440" bIns="45720" rtlCol="0" anchor="b">
            <a:normAutofit/>
          </a:bodyPr>
          <a:lstStyle/>
          <a:p>
            <a:pPr algn="l"/>
            <a:r>
              <a:rPr lang="en-US" sz="3200">
                <a:latin typeface="Girl Scout Display Light"/>
              </a:rPr>
              <a:t>Cookie Finance Topics - Troop Training </a:t>
            </a:r>
            <a:endParaRPr lang="en-US" sz="3200" kern="1200">
              <a:solidFill>
                <a:schemeClr val="tx1"/>
              </a:solidFill>
              <a:latin typeface="Girl Scout Display Light"/>
            </a:endParaRPr>
          </a:p>
        </p:txBody>
      </p:sp>
      <p:sp>
        <p:nvSpPr>
          <p:cNvPr id="3" name="Content Placeholder 2">
            <a:extLst>
              <a:ext uri="{FF2B5EF4-FFF2-40B4-BE49-F238E27FC236}">
                <a16:creationId xmlns:a16="http://schemas.microsoft.com/office/drawing/2014/main" id="{AF98A231-77C3-B74D-9982-4AD7BB6E3679}"/>
              </a:ext>
            </a:extLst>
          </p:cNvPr>
          <p:cNvSpPr>
            <a:spLocks noGrp="1"/>
          </p:cNvSpPr>
          <p:nvPr>
            <p:ph idx="1"/>
          </p:nvPr>
        </p:nvSpPr>
        <p:spPr>
          <a:xfrm>
            <a:off x="700752" y="1005001"/>
            <a:ext cx="11018808" cy="3714137"/>
          </a:xfrm>
        </p:spPr>
        <p:txBody>
          <a:bodyPr vert="horz" lIns="91440" tIns="45720" rIns="91440" bIns="45720" rtlCol="0" anchor="t">
            <a:normAutofit lnSpcReduction="10000"/>
          </a:bodyPr>
          <a:lstStyle/>
          <a:p>
            <a:pPr marL="0" indent="0" algn="l">
              <a:lnSpc>
                <a:spcPct val="90000"/>
              </a:lnSpc>
            </a:pPr>
            <a:r>
              <a:rPr lang="en-US" sz="2200">
                <a:latin typeface="Girl Scout Display Light"/>
              </a:rPr>
              <a:t>6. </a:t>
            </a:r>
            <a:r>
              <a:rPr lang="en-US" sz="2200">
                <a:latin typeface="Girl Scout Display Light"/>
                <a:hlinkClick r:id="rId3"/>
              </a:rPr>
              <a:t>Finance/Inventory Issue Form</a:t>
            </a:r>
            <a:r>
              <a:rPr lang="en-US" sz="1800">
                <a:latin typeface="Girl Scout Display Light"/>
                <a:hlinkClick r:id="rId3"/>
              </a:rPr>
              <a:t> </a:t>
            </a:r>
            <a:endParaRPr lang="en-US" sz="1800">
              <a:latin typeface="Girl Scout Display Light"/>
            </a:endParaRPr>
          </a:p>
          <a:p>
            <a:pPr marL="914400" lvl="2" algn="l">
              <a:lnSpc>
                <a:spcPct val="90000"/>
              </a:lnSpc>
              <a:buFont typeface="Arial" panose="020B0604020202020204" pitchFamily="34" charset="0"/>
              <a:buChar char="•"/>
            </a:pPr>
            <a:r>
              <a:rPr lang="en-US" sz="1800">
                <a:latin typeface="Girl Scout Display Light"/>
              </a:rPr>
              <a:t>April 6 deadline for issues that will affect the amount of the May 2 ACH</a:t>
            </a:r>
          </a:p>
          <a:p>
            <a:pPr marL="1371600" lvl="3" algn="l">
              <a:lnSpc>
                <a:spcPct val="90000"/>
              </a:lnSpc>
              <a:buFont typeface="Arial" panose="020B0604020202020204" pitchFamily="34" charset="0"/>
              <a:buChar char="•"/>
            </a:pPr>
            <a:r>
              <a:rPr lang="en-US">
                <a:latin typeface="Girl Scout Display Light"/>
              </a:rPr>
              <a:t>Excess (unsold) troop inventory</a:t>
            </a:r>
          </a:p>
          <a:p>
            <a:pPr marL="1371600" lvl="3" algn="l">
              <a:lnSpc>
                <a:spcPct val="90000"/>
              </a:lnSpc>
              <a:buFont typeface="Arial" panose="020B0604020202020204" pitchFamily="34" charset="0"/>
              <a:buChar char="•"/>
            </a:pPr>
            <a:r>
              <a:rPr lang="en-US">
                <a:latin typeface="Girl Scout Display Light"/>
              </a:rPr>
              <a:t>Unpaid family or troop cookie manager balances</a:t>
            </a:r>
          </a:p>
          <a:p>
            <a:pPr marL="1828800" lvl="4" algn="l">
              <a:lnSpc>
                <a:spcPct val="90000"/>
              </a:lnSpc>
              <a:buFont typeface="Courier New" panose="020B0604020202020204" pitchFamily="34" charset="0"/>
              <a:buChar char="o"/>
            </a:pPr>
            <a:r>
              <a:rPr lang="en-US">
                <a:latin typeface="Girl Scout Display Light"/>
              </a:rPr>
              <a:t>Responsibility Forms and Receipts required </a:t>
            </a:r>
          </a:p>
          <a:p>
            <a:pPr marL="1828800" lvl="4" algn="l">
              <a:lnSpc>
                <a:spcPct val="90000"/>
              </a:lnSpc>
              <a:buFont typeface="Courier New" panose="020B0604020202020204" pitchFamily="34" charset="0"/>
              <a:buChar char="o"/>
            </a:pPr>
            <a:r>
              <a:rPr lang="en-US">
                <a:latin typeface="Girl Scout Display Light"/>
              </a:rPr>
              <a:t>Council takes over collections </a:t>
            </a:r>
          </a:p>
          <a:p>
            <a:pPr marL="914400" lvl="2" algn="l">
              <a:lnSpc>
                <a:spcPct val="90000"/>
              </a:lnSpc>
              <a:buFont typeface="Arial" panose="020B0604020202020204" pitchFamily="34" charset="0"/>
              <a:buChar char="•"/>
            </a:pPr>
            <a:r>
              <a:rPr lang="en-US" sz="1800">
                <a:latin typeface="Girl Scout Display Light"/>
              </a:rPr>
              <a:t>Returned Checks/Deposit Processing Fees/Counterfeit – do not affect May 2 ACH</a:t>
            </a:r>
          </a:p>
          <a:p>
            <a:pPr marL="0" indent="0" algn="l">
              <a:lnSpc>
                <a:spcPct val="90000"/>
              </a:lnSpc>
            </a:pPr>
            <a:r>
              <a:rPr lang="en-US" sz="2200">
                <a:latin typeface="Girl Scout Display Light"/>
              </a:rPr>
              <a:t>7.  Juliette Girl Scouts</a:t>
            </a:r>
          </a:p>
          <a:p>
            <a:pPr marL="914400" lvl="2" algn="l">
              <a:lnSpc>
                <a:spcPct val="90000"/>
              </a:lnSpc>
              <a:buFont typeface="Arial" panose="020B0604020202020204" pitchFamily="34" charset="0"/>
              <a:buChar char="•"/>
            </a:pPr>
            <a:r>
              <a:rPr lang="en-US" sz="1800">
                <a:latin typeface="Girl Scout Display Light"/>
              </a:rPr>
              <a:t>Deposit money into River Valley’s Wells Fargo account using deposit slips encoded with Juliette troop number</a:t>
            </a:r>
          </a:p>
          <a:p>
            <a:pPr marL="914400" lvl="2" algn="l">
              <a:lnSpc>
                <a:spcPct val="90000"/>
              </a:lnSpc>
              <a:buFont typeface="Arial" panose="020B0604020202020204" pitchFamily="34" charset="0"/>
              <a:buChar char="•"/>
            </a:pPr>
            <a:r>
              <a:rPr lang="en-US" sz="1800">
                <a:latin typeface="Girl Scout Display Light"/>
              </a:rPr>
              <a:t>Prior to Go Day, Juliette mentors will be mailed a letter with details on how cookie money works, deposit slips, and proceed range and amounts</a:t>
            </a:r>
          </a:p>
          <a:p>
            <a:pPr marL="0" algn="l">
              <a:lnSpc>
                <a:spcPct val="90000"/>
              </a:lnSpc>
              <a:buFont typeface="Arial" panose="020B0604020202020204" pitchFamily="34" charset="0"/>
              <a:buChar char="•"/>
            </a:pPr>
            <a:endParaRPr lang="en-US" sz="1700">
              <a:latin typeface="+mn-lt"/>
            </a:endParaRPr>
          </a:p>
          <a:p>
            <a:pPr algn="l">
              <a:lnSpc>
                <a:spcPct val="90000"/>
              </a:lnSpc>
              <a:buFont typeface="Arial" panose="020B0604020202020204" pitchFamily="34" charset="0"/>
              <a:buChar char="•"/>
            </a:pPr>
            <a:endParaRPr lang="en-US" sz="1700" b="1">
              <a:latin typeface="+mn-lt"/>
            </a:endParaRPr>
          </a:p>
        </p:txBody>
      </p:sp>
      <p:sp>
        <p:nvSpPr>
          <p:cNvPr id="6" name="TextBox 5">
            <a:extLst>
              <a:ext uri="{FF2B5EF4-FFF2-40B4-BE49-F238E27FC236}">
                <a16:creationId xmlns:a16="http://schemas.microsoft.com/office/drawing/2014/main" id="{A6A16C9A-6BD0-5F25-4379-1671795D02CB}"/>
              </a:ext>
            </a:extLst>
          </p:cNvPr>
          <p:cNvSpPr txBox="1"/>
          <p:nvPr/>
        </p:nvSpPr>
        <p:spPr>
          <a:xfrm>
            <a:off x="2339440" y="5570957"/>
            <a:ext cx="8227259" cy="646331"/>
          </a:xfrm>
          <a:prstGeom prst="rect">
            <a:avLst/>
          </a:prstGeom>
          <a:noFill/>
        </p:spPr>
        <p:txBody>
          <a:bodyPr wrap="square" lIns="91440" tIns="45720" rIns="91440" bIns="45720" rtlCol="0" anchor="t">
            <a:spAutoFit/>
          </a:bodyPr>
          <a:lstStyle/>
          <a:p>
            <a:pPr algn="ctr"/>
            <a:r>
              <a:rPr lang="en-US" sz="1800" i="1">
                <a:solidFill>
                  <a:schemeClr val="bg1"/>
                </a:solidFill>
                <a:ea typeface="+mn-lt"/>
                <a:cs typeface="+mn-lt"/>
              </a:rPr>
              <a:t>See Finance/Inventory Issue Form FAQ on Cookie Central </a:t>
            </a:r>
            <a:r>
              <a:rPr lang="en-US" i="1">
                <a:solidFill>
                  <a:schemeClr val="bg1"/>
                </a:solidFill>
                <a:ea typeface="+mn-lt"/>
                <a:cs typeface="+mn-lt"/>
              </a:rPr>
              <a:t> </a:t>
            </a:r>
            <a:r>
              <a:rPr lang="en-US" sz="1800" i="1">
                <a:solidFill>
                  <a:schemeClr val="bg1"/>
                </a:solidFill>
                <a:ea typeface="+mn-lt"/>
                <a:cs typeface="+mn-lt"/>
              </a:rPr>
              <a:t>for more information</a:t>
            </a:r>
            <a:endParaRPr lang="en-US" sz="1800">
              <a:solidFill>
                <a:schemeClr val="bg1"/>
              </a:solidFill>
            </a:endParaRPr>
          </a:p>
          <a:p>
            <a:endParaRPr lang="en-US"/>
          </a:p>
        </p:txBody>
      </p:sp>
    </p:spTree>
    <p:extLst>
      <p:ext uri="{BB962C8B-B14F-4D97-AF65-F5344CB8AC3E}">
        <p14:creationId xmlns:p14="http://schemas.microsoft.com/office/powerpoint/2010/main" val="2759640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p:txBody>
          <a:bodyPr/>
          <a:lstStyle/>
          <a:p>
            <a:r>
              <a:rPr lang="en-US">
                <a:solidFill>
                  <a:srgbClr val="000000"/>
                </a:solidFill>
                <a:latin typeface="Girl Scout Text Book"/>
              </a:rPr>
              <a:t>Thank you!</a:t>
            </a:r>
            <a:endParaRPr lang="en-US">
              <a:solidFill>
                <a:srgbClr val="000000"/>
              </a:solidFill>
            </a:endParaRPr>
          </a:p>
        </p:txBody>
      </p:sp>
      <p:sp>
        <p:nvSpPr>
          <p:cNvPr id="3" name="Subtitle 2">
            <a:extLst>
              <a:ext uri="{FF2B5EF4-FFF2-40B4-BE49-F238E27FC236}">
                <a16:creationId xmlns:a16="http://schemas.microsoft.com/office/drawing/2014/main" id="{F96C8A2E-5E7F-1041-BCBA-131FF7B0E2A0}"/>
              </a:ext>
            </a:extLst>
          </p:cNvPr>
          <p:cNvSpPr>
            <a:spLocks noGrp="1"/>
          </p:cNvSpPr>
          <p:nvPr>
            <p:ph type="subTitle" idx="1"/>
          </p:nvPr>
        </p:nvSpPr>
        <p:spPr/>
        <p:txBody>
          <a:bodyPr/>
          <a:lstStyle/>
          <a:p>
            <a:r>
              <a:rPr lang="en-US">
                <a:solidFill>
                  <a:srgbClr val="000000"/>
                </a:solidFill>
              </a:rPr>
              <a:t>Marisa Video incoming</a:t>
            </a:r>
          </a:p>
        </p:txBody>
      </p:sp>
      <p:pic>
        <p:nvPicPr>
          <p:cNvPr id="4" name="Cookie Power Hour 2025">
            <a:hlinkClick r:id="" action="ppaction://media"/>
            <a:extLst>
              <a:ext uri="{FF2B5EF4-FFF2-40B4-BE49-F238E27FC236}">
                <a16:creationId xmlns:a16="http://schemas.microsoft.com/office/drawing/2014/main" id="{88AA775D-E0E7-BCBA-7B47-5358C83FE78D}"/>
              </a:ext>
            </a:extLst>
          </p:cNvPr>
          <p:cNvPicPr>
            <a:picLocks noChangeAspect="1"/>
          </p:cNvPicPr>
          <p:nvPr>
            <a:videoFile r:link="rId1"/>
            <p:extLst>
              <p:ext uri="{DAA4B4D4-6D71-4841-9C94-3DE7FCFB9230}">
                <p14:media xmlns:p14="http://schemas.microsoft.com/office/powerpoint/2010/main" r:embed="rId2">
                  <p14:trim st="4626"/>
                </p14:media>
              </p:ext>
            </p:extLst>
          </p:nvPr>
        </p:nvPicPr>
        <p:blipFill>
          <a:blip r:embed="rId5"/>
          <a:stretch>
            <a:fillRect/>
          </a:stretch>
        </p:blipFill>
        <p:spPr>
          <a:xfrm>
            <a:off x="0" y="-1"/>
            <a:ext cx="12192000" cy="6858001"/>
          </a:xfrm>
          <a:prstGeom prst="rect">
            <a:avLst/>
          </a:prstGeom>
        </p:spPr>
      </p:pic>
    </p:spTree>
    <p:extLst>
      <p:ext uri="{BB962C8B-B14F-4D97-AF65-F5344CB8AC3E}">
        <p14:creationId xmlns:p14="http://schemas.microsoft.com/office/powerpoint/2010/main" val="86682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8BCC-3E91-2148-8B96-D2F69C88A805}"/>
              </a:ext>
            </a:extLst>
          </p:cNvPr>
          <p:cNvSpPr>
            <a:spLocks noGrp="1"/>
          </p:cNvSpPr>
          <p:nvPr>
            <p:ph type="title"/>
          </p:nvPr>
        </p:nvSpPr>
        <p:spPr>
          <a:xfrm>
            <a:off x="4024816" y="178693"/>
            <a:ext cx="2897112" cy="1362433"/>
          </a:xfrm>
        </p:spPr>
        <p:txBody>
          <a:bodyPr/>
          <a:lstStyle/>
          <a:p>
            <a:r>
              <a:rPr lang="en-US">
                <a:latin typeface="Girl Scout Display Light"/>
              </a:rPr>
              <a:t>Reminders!</a:t>
            </a:r>
          </a:p>
        </p:txBody>
      </p:sp>
      <p:sp>
        <p:nvSpPr>
          <p:cNvPr id="3" name="Content Placeholder 2">
            <a:extLst>
              <a:ext uri="{FF2B5EF4-FFF2-40B4-BE49-F238E27FC236}">
                <a16:creationId xmlns:a16="http://schemas.microsoft.com/office/drawing/2014/main" id="{E5FF7049-0EA1-E241-8F21-8822D821FD96}"/>
              </a:ext>
            </a:extLst>
          </p:cNvPr>
          <p:cNvSpPr>
            <a:spLocks noGrp="1"/>
          </p:cNvSpPr>
          <p:nvPr>
            <p:ph idx="1"/>
          </p:nvPr>
        </p:nvSpPr>
        <p:spPr>
          <a:xfrm>
            <a:off x="657277" y="1630680"/>
            <a:ext cx="7555127" cy="4287522"/>
          </a:xfrm>
        </p:spPr>
        <p:txBody>
          <a:bodyPr vert="horz" lIns="91440" tIns="45720" rIns="91440" bIns="45720" rtlCol="0" anchor="t">
            <a:normAutofit/>
          </a:bodyPr>
          <a:lstStyle/>
          <a:p>
            <a:pPr marL="342900" indent="-342900">
              <a:buFont typeface="Arial"/>
              <a:buChar char="•"/>
            </a:pPr>
            <a:r>
              <a:rPr lang="en-US" sz="2400">
                <a:latin typeface="Girl Scout Display Light"/>
              </a:rPr>
              <a:t>Complete the form to receive your THANK YOU gift by </a:t>
            </a:r>
            <a:r>
              <a:rPr lang="en-US" sz="2400" b="1">
                <a:latin typeface="Girl Scout Display Light"/>
              </a:rPr>
              <a:t>December 20</a:t>
            </a:r>
            <a:endParaRPr lang="en-US" sz="2400">
              <a:latin typeface="Girl Scout Display Light"/>
            </a:endParaRPr>
          </a:p>
          <a:p>
            <a:pPr marL="342900" indent="-342900">
              <a:buFont typeface="Arial"/>
              <a:buChar char="•"/>
            </a:pPr>
            <a:r>
              <a:rPr lang="en-US" sz="2400">
                <a:latin typeface="Girl Scout Display Light"/>
                <a:hlinkClick r:id="rId3"/>
              </a:rPr>
              <a:t>Cookie Central</a:t>
            </a:r>
            <a:r>
              <a:rPr lang="en-US" sz="2400">
                <a:latin typeface="Girl Scout Display Light"/>
              </a:rPr>
              <a:t> is your online, one-stop hub for all things cookies! </a:t>
            </a:r>
          </a:p>
          <a:p>
            <a:pPr marL="800100" lvl="1" indent="-342900">
              <a:buFont typeface="Arial"/>
              <a:buChar char="•"/>
            </a:pPr>
            <a:r>
              <a:rPr lang="en-US">
                <a:latin typeface="Girl Scout Display Light"/>
              </a:rPr>
              <a:t>Online &amp; print resources</a:t>
            </a:r>
          </a:p>
          <a:p>
            <a:pPr marL="800100" lvl="1" indent="-342900">
              <a:buFont typeface="Arial"/>
              <a:buChar char="•"/>
            </a:pPr>
            <a:r>
              <a:rPr lang="en-US">
                <a:latin typeface="Girl Scout Display Light"/>
              </a:rPr>
              <a:t>Online Cookie Systems Guides/Help Center</a:t>
            </a:r>
          </a:p>
          <a:p>
            <a:pPr marL="800100" lvl="1" indent="-342900">
              <a:buFont typeface="Arial"/>
              <a:buChar char="•"/>
            </a:pPr>
            <a:r>
              <a:rPr lang="en-US">
                <a:latin typeface="Girl Scout Display Light"/>
              </a:rPr>
              <a:t>Rewards information</a:t>
            </a:r>
          </a:p>
          <a:p>
            <a:pPr marL="800100" lvl="1" indent="-342900">
              <a:buFont typeface="Arial"/>
              <a:buChar char="•"/>
            </a:pPr>
            <a:r>
              <a:rPr lang="en-US">
                <a:latin typeface="Girl Scout Display Light"/>
              </a:rPr>
              <a:t>Find more here!</a:t>
            </a:r>
          </a:p>
          <a:p>
            <a:pPr marL="342900" indent="-342900">
              <a:buFont typeface="Arial"/>
              <a:buChar char="•"/>
            </a:pPr>
            <a:r>
              <a:rPr lang="en-US" sz="2400">
                <a:latin typeface="Girl Scout Display Light"/>
              </a:rPr>
              <a:t>We are here to support you! </a:t>
            </a:r>
          </a:p>
          <a:p>
            <a:pPr marL="800100" lvl="1" indent="-342900">
              <a:buFont typeface="Arial"/>
              <a:buChar char="•"/>
            </a:pPr>
            <a:endParaRPr lang="en-US" sz="1800">
              <a:latin typeface="Girl Scout Text Book"/>
            </a:endParaRPr>
          </a:p>
        </p:txBody>
      </p:sp>
      <p:pic>
        <p:nvPicPr>
          <p:cNvPr id="4" name="Picture 3" descr="A qr code on a white background&#10;&#10;Description automatically generated">
            <a:extLst>
              <a:ext uri="{FF2B5EF4-FFF2-40B4-BE49-F238E27FC236}">
                <a16:creationId xmlns:a16="http://schemas.microsoft.com/office/drawing/2014/main" id="{25E7DC53-50AF-708D-2798-A8903FD94C7B}"/>
              </a:ext>
            </a:extLst>
          </p:cNvPr>
          <p:cNvPicPr>
            <a:picLocks noChangeAspect="1"/>
          </p:cNvPicPr>
          <p:nvPr/>
        </p:nvPicPr>
        <p:blipFill>
          <a:blip r:embed="rId4"/>
          <a:stretch>
            <a:fillRect/>
          </a:stretch>
        </p:blipFill>
        <p:spPr>
          <a:xfrm>
            <a:off x="7456856" y="4457823"/>
            <a:ext cx="2181578" cy="2168698"/>
          </a:xfrm>
          <a:prstGeom prst="rect">
            <a:avLst/>
          </a:prstGeom>
        </p:spPr>
      </p:pic>
      <p:pic>
        <p:nvPicPr>
          <p:cNvPr id="5" name="Picture 4" descr="A green plastic bag with handles&#10;&#10;Description automatically generated">
            <a:extLst>
              <a:ext uri="{FF2B5EF4-FFF2-40B4-BE49-F238E27FC236}">
                <a16:creationId xmlns:a16="http://schemas.microsoft.com/office/drawing/2014/main" id="{ACFF8881-A7B2-174C-ED9E-2F4BEA01E225}"/>
              </a:ext>
            </a:extLst>
          </p:cNvPr>
          <p:cNvPicPr>
            <a:picLocks noChangeAspect="1"/>
          </p:cNvPicPr>
          <p:nvPr/>
        </p:nvPicPr>
        <p:blipFill>
          <a:blip r:embed="rId5"/>
          <a:stretch>
            <a:fillRect/>
          </a:stretch>
        </p:blipFill>
        <p:spPr>
          <a:xfrm>
            <a:off x="8882886" y="654908"/>
            <a:ext cx="2651837" cy="2787828"/>
          </a:xfrm>
          <a:prstGeom prst="rect">
            <a:avLst/>
          </a:prstGeom>
        </p:spPr>
      </p:pic>
      <p:sp>
        <p:nvSpPr>
          <p:cNvPr id="6" name="Arrow: Right 5">
            <a:extLst>
              <a:ext uri="{FF2B5EF4-FFF2-40B4-BE49-F238E27FC236}">
                <a16:creationId xmlns:a16="http://schemas.microsoft.com/office/drawing/2014/main" id="{49D8E7F7-1763-9FDD-66E0-D98CF3AB7370}"/>
              </a:ext>
            </a:extLst>
          </p:cNvPr>
          <p:cNvSpPr/>
          <p:nvPr/>
        </p:nvSpPr>
        <p:spPr>
          <a:xfrm>
            <a:off x="4638055" y="4559473"/>
            <a:ext cx="2084083"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633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41B36-86CE-37E2-B86E-E5351F8D563E}"/>
              </a:ext>
            </a:extLst>
          </p:cNvPr>
          <p:cNvSpPr>
            <a:spLocks noGrp="1"/>
          </p:cNvSpPr>
          <p:nvPr>
            <p:ph sz="half" idx="2"/>
          </p:nvPr>
        </p:nvSpPr>
        <p:spPr>
          <a:xfrm>
            <a:off x="9356942" y="1227551"/>
            <a:ext cx="2743200" cy="2502555"/>
          </a:xfrm>
        </p:spPr>
        <p:txBody>
          <a:bodyPr vert="horz" lIns="91440" tIns="45720" rIns="91440" bIns="45720" rtlCol="0" anchor="t">
            <a:noAutofit/>
          </a:bodyPr>
          <a:lstStyle/>
          <a:p>
            <a:r>
              <a:rPr lang="en-US" sz="4000" dirty="0">
                <a:latin typeface="Girl Scout Text Book"/>
              </a:rPr>
              <a:t>Resources</a:t>
            </a:r>
            <a:endParaRPr lang="en-US" dirty="0"/>
          </a:p>
          <a:p>
            <a:r>
              <a:rPr lang="en-US" sz="4000" dirty="0">
                <a:latin typeface="Girl Scout Text Book"/>
              </a:rPr>
              <a:t>with </a:t>
            </a:r>
            <a:endParaRPr lang="en-US" dirty="0"/>
          </a:p>
          <a:p>
            <a:r>
              <a:rPr lang="en-US" sz="4000" dirty="0">
                <a:latin typeface="Girl Scout Text Book"/>
              </a:rPr>
              <a:t>Links</a:t>
            </a:r>
            <a:endParaRPr lang="en-US" dirty="0"/>
          </a:p>
        </p:txBody>
      </p:sp>
      <p:graphicFrame>
        <p:nvGraphicFramePr>
          <p:cNvPr id="2" name="Diagram 1">
            <a:extLst>
              <a:ext uri="{FF2B5EF4-FFF2-40B4-BE49-F238E27FC236}">
                <a16:creationId xmlns:a16="http://schemas.microsoft.com/office/drawing/2014/main" id="{144F3560-1FE4-2D11-700B-55232FE76E06}"/>
              </a:ext>
            </a:extLst>
          </p:cNvPr>
          <p:cNvGraphicFramePr/>
          <p:nvPr>
            <p:extLst>
              <p:ext uri="{D42A27DB-BD31-4B8C-83A1-F6EECF244321}">
                <p14:modId xmlns:p14="http://schemas.microsoft.com/office/powerpoint/2010/main" val="2409495288"/>
              </p:ext>
            </p:extLst>
          </p:nvPr>
        </p:nvGraphicFramePr>
        <p:xfrm>
          <a:off x="350730" y="112733"/>
          <a:ext cx="8480119" cy="6555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7846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41B36-86CE-37E2-B86E-E5351F8D563E}"/>
              </a:ext>
            </a:extLst>
          </p:cNvPr>
          <p:cNvSpPr>
            <a:spLocks noGrp="1"/>
          </p:cNvSpPr>
          <p:nvPr>
            <p:ph sz="half" idx="2"/>
          </p:nvPr>
        </p:nvSpPr>
        <p:spPr>
          <a:xfrm>
            <a:off x="9281788" y="2169653"/>
            <a:ext cx="2730673" cy="2518693"/>
          </a:xfrm>
        </p:spPr>
        <p:txBody>
          <a:bodyPr vert="horz" lIns="91440" tIns="45720" rIns="91440" bIns="45720" rtlCol="0" anchor="t">
            <a:normAutofit/>
          </a:bodyPr>
          <a:lstStyle/>
          <a:p>
            <a:r>
              <a:rPr lang="en-US" sz="4000">
                <a:latin typeface="Girl Scout Text Book"/>
              </a:rPr>
              <a:t>Resources</a:t>
            </a:r>
            <a:endParaRPr lang="en-US"/>
          </a:p>
          <a:p>
            <a:r>
              <a:rPr lang="en-US" sz="4000">
                <a:latin typeface="Girl Scout Text Book"/>
              </a:rPr>
              <a:t>with </a:t>
            </a:r>
            <a:endParaRPr lang="en-US"/>
          </a:p>
          <a:p>
            <a:r>
              <a:rPr lang="en-US" sz="4000">
                <a:latin typeface="Girl Scout Text Book"/>
              </a:rPr>
              <a:t>Links</a:t>
            </a:r>
            <a:endParaRPr lang="en-US"/>
          </a:p>
        </p:txBody>
      </p:sp>
      <p:graphicFrame>
        <p:nvGraphicFramePr>
          <p:cNvPr id="2" name="Diagram 1">
            <a:extLst>
              <a:ext uri="{FF2B5EF4-FFF2-40B4-BE49-F238E27FC236}">
                <a16:creationId xmlns:a16="http://schemas.microsoft.com/office/drawing/2014/main" id="{FBBDA795-83F2-850A-B99A-593B4209302B}"/>
              </a:ext>
            </a:extLst>
          </p:cNvPr>
          <p:cNvGraphicFramePr/>
          <p:nvPr>
            <p:extLst>
              <p:ext uri="{D42A27DB-BD31-4B8C-83A1-F6EECF244321}">
                <p14:modId xmlns:p14="http://schemas.microsoft.com/office/powerpoint/2010/main" val="1927916453"/>
              </p:ext>
            </p:extLst>
          </p:nvPr>
        </p:nvGraphicFramePr>
        <p:xfrm>
          <a:off x="426372" y="-161250"/>
          <a:ext cx="7956810" cy="374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TextBox 36">
            <a:extLst>
              <a:ext uri="{FF2B5EF4-FFF2-40B4-BE49-F238E27FC236}">
                <a16:creationId xmlns:a16="http://schemas.microsoft.com/office/drawing/2014/main" id="{E02EA640-0150-1892-88A3-164190711A9A}"/>
              </a:ext>
            </a:extLst>
          </p:cNvPr>
          <p:cNvSpPr txBox="1"/>
          <p:nvPr/>
        </p:nvSpPr>
        <p:spPr>
          <a:xfrm>
            <a:off x="430124" y="2174276"/>
            <a:ext cx="794780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a:buChar char="•"/>
            </a:pPr>
            <a:r>
              <a:rPr lang="en-US" sz="2800">
                <a:solidFill>
                  <a:srgbClr val="444444"/>
                </a:solidFill>
                <a:latin typeface="Girl Scout Display Light"/>
                <a:ea typeface="Calibri"/>
                <a:cs typeface="Calibri"/>
                <a:hlinkClick r:id="rId8"/>
              </a:rPr>
              <a:t>Troop Cookie Manager Responsibility Form</a:t>
            </a:r>
            <a:endParaRPr lang="en-US" sz="2800">
              <a:solidFill>
                <a:srgbClr val="444444"/>
              </a:solidFill>
              <a:latin typeface="Girl Scout Display Light"/>
              <a:ea typeface="Calibri"/>
              <a:cs typeface="Calibri"/>
            </a:endParaRPr>
          </a:p>
          <a:p>
            <a:pPr marL="742950" lvl="1" indent="-285750">
              <a:buFont typeface="Arial"/>
              <a:buChar char="•"/>
            </a:pPr>
            <a:endParaRPr lang="en-US" sz="2800">
              <a:solidFill>
                <a:srgbClr val="444444"/>
              </a:solidFill>
              <a:latin typeface="Girl Scout Display Light"/>
              <a:ea typeface="Calibri"/>
              <a:cs typeface="Calibri"/>
            </a:endParaRPr>
          </a:p>
          <a:p>
            <a:pPr marL="742950" lvl="1" indent="-285750">
              <a:buFont typeface="Arial"/>
              <a:buChar char="•"/>
            </a:pPr>
            <a:r>
              <a:rPr lang="en-US" sz="2800">
                <a:solidFill>
                  <a:srgbClr val="444444"/>
                </a:solidFill>
                <a:latin typeface="Girl Scout Display Light"/>
                <a:ea typeface="Calibri"/>
                <a:cs typeface="Calibri"/>
                <a:hlinkClick r:id="rId9">
                  <a:extLst>
                    <a:ext uri="{A12FA001-AC4F-418D-AE19-62706E023703}">
                      <ahyp:hlinkClr xmlns:ahyp="http://schemas.microsoft.com/office/drawing/2018/hyperlinkcolor" val="tx"/>
                    </a:ext>
                  </a:extLst>
                </a:hlinkClick>
              </a:rPr>
              <a:t>Family Cookie Responsibility Form</a:t>
            </a:r>
            <a:endParaRPr lang="en-US" sz="2800">
              <a:solidFill>
                <a:srgbClr val="444444"/>
              </a:solidFill>
              <a:latin typeface="Girl Scout Display Light"/>
              <a:ea typeface="Calibri"/>
              <a:cs typeface="Calibri"/>
            </a:endParaRPr>
          </a:p>
          <a:p>
            <a:pPr marL="742950" lvl="1" indent="-285750">
              <a:buFont typeface="Arial"/>
              <a:buChar char="•"/>
            </a:pPr>
            <a:endParaRPr lang="en-US" sz="2800">
              <a:solidFill>
                <a:srgbClr val="444444"/>
              </a:solidFill>
              <a:latin typeface="Girl Scout Display Light"/>
              <a:ea typeface="Calibri"/>
              <a:cs typeface="Calibri"/>
            </a:endParaRPr>
          </a:p>
          <a:p>
            <a:pPr marL="742950" lvl="1" indent="-285750">
              <a:buFont typeface="Arial"/>
              <a:buChar char="•"/>
            </a:pPr>
            <a:r>
              <a:rPr lang="en-US" sz="2800">
                <a:solidFill>
                  <a:srgbClr val="444444"/>
                </a:solidFill>
                <a:latin typeface="Girl Scout Display Light"/>
                <a:ea typeface="Calibri"/>
                <a:cs typeface="Calibri"/>
                <a:hlinkClick r:id="rId10">
                  <a:extLst>
                    <a:ext uri="{A12FA001-AC4F-418D-AE19-62706E023703}">
                      <ahyp:hlinkClr xmlns:ahyp="http://schemas.microsoft.com/office/drawing/2018/hyperlinkcolor" val="tx"/>
                    </a:ext>
                  </a:extLst>
                </a:hlinkClick>
              </a:rPr>
              <a:t>Automated Clearing House (ACH) FAQ’s</a:t>
            </a:r>
            <a:endParaRPr lang="en-US" sz="2800">
              <a:solidFill>
                <a:srgbClr val="444444"/>
              </a:solidFill>
              <a:latin typeface="Girl Scout Display Light"/>
              <a:ea typeface="Calibri"/>
              <a:cs typeface="Calibri"/>
            </a:endParaRPr>
          </a:p>
          <a:p>
            <a:pPr marL="742950" lvl="1" indent="-285750">
              <a:buFont typeface="Arial"/>
              <a:buChar char="•"/>
            </a:pPr>
            <a:endParaRPr lang="en-US" sz="2800">
              <a:solidFill>
                <a:srgbClr val="444444"/>
              </a:solidFill>
              <a:latin typeface="Girl Scout Display Light"/>
              <a:ea typeface="Calibri"/>
              <a:cs typeface="Calibri"/>
            </a:endParaRPr>
          </a:p>
          <a:p>
            <a:pPr marL="742950" lvl="1" indent="-285750">
              <a:buFont typeface="Arial"/>
              <a:buChar char="•"/>
            </a:pPr>
            <a:r>
              <a:rPr lang="en-US" sz="2800">
                <a:solidFill>
                  <a:srgbClr val="444444"/>
                </a:solidFill>
                <a:latin typeface="Girl Scout Display Light"/>
                <a:ea typeface="Calibri"/>
                <a:cs typeface="Calibri"/>
                <a:hlinkClick r:id="rId11">
                  <a:extLst>
                    <a:ext uri="{A12FA001-AC4F-418D-AE19-62706E023703}">
                      <ahyp:hlinkClr xmlns:ahyp="http://schemas.microsoft.com/office/drawing/2018/hyperlinkcolor" val="tx"/>
                    </a:ext>
                  </a:extLst>
                </a:hlinkClick>
              </a:rPr>
              <a:t>Finance/Inventory Issue Form</a:t>
            </a:r>
            <a:endParaRPr lang="en-US" sz="2800">
              <a:latin typeface="Girl Scout Display Light"/>
            </a:endParaRPr>
          </a:p>
        </p:txBody>
      </p:sp>
    </p:spTree>
    <p:extLst>
      <p:ext uri="{BB962C8B-B14F-4D97-AF65-F5344CB8AC3E}">
        <p14:creationId xmlns:p14="http://schemas.microsoft.com/office/powerpoint/2010/main" val="674508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41B36-86CE-37E2-B86E-E5351F8D563E}"/>
              </a:ext>
            </a:extLst>
          </p:cNvPr>
          <p:cNvSpPr>
            <a:spLocks noGrp="1"/>
          </p:cNvSpPr>
          <p:nvPr>
            <p:ph sz="half" idx="2"/>
          </p:nvPr>
        </p:nvSpPr>
        <p:spPr>
          <a:xfrm>
            <a:off x="8943584" y="1552265"/>
            <a:ext cx="3248416" cy="2593850"/>
          </a:xfrm>
        </p:spPr>
        <p:txBody>
          <a:bodyPr>
            <a:normAutofit/>
          </a:bodyPr>
          <a:lstStyle/>
          <a:p>
            <a:r>
              <a:rPr lang="en-US" sz="4000"/>
              <a:t>Resources</a:t>
            </a:r>
          </a:p>
          <a:p>
            <a:r>
              <a:rPr lang="en-US" sz="4000"/>
              <a:t>with </a:t>
            </a:r>
          </a:p>
          <a:p>
            <a:r>
              <a:rPr lang="en-US" sz="4000"/>
              <a:t>Links</a:t>
            </a:r>
          </a:p>
        </p:txBody>
      </p:sp>
      <p:graphicFrame>
        <p:nvGraphicFramePr>
          <p:cNvPr id="2" name="Diagram 1">
            <a:extLst>
              <a:ext uri="{FF2B5EF4-FFF2-40B4-BE49-F238E27FC236}">
                <a16:creationId xmlns:a16="http://schemas.microsoft.com/office/drawing/2014/main" id="{F865641D-3961-05AF-FCA6-1C18EA2B9C64}"/>
              </a:ext>
            </a:extLst>
          </p:cNvPr>
          <p:cNvGraphicFramePr/>
          <p:nvPr>
            <p:extLst>
              <p:ext uri="{D42A27DB-BD31-4B8C-83A1-F6EECF244321}">
                <p14:modId xmlns:p14="http://schemas.microsoft.com/office/powerpoint/2010/main" val="794264550"/>
              </p:ext>
            </p:extLst>
          </p:nvPr>
        </p:nvGraphicFramePr>
        <p:xfrm>
          <a:off x="499260" y="360124"/>
          <a:ext cx="7504871" cy="6137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2424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41B36-86CE-37E2-B86E-E5351F8D563E}"/>
              </a:ext>
            </a:extLst>
          </p:cNvPr>
          <p:cNvSpPr>
            <a:spLocks noGrp="1"/>
          </p:cNvSpPr>
          <p:nvPr>
            <p:ph sz="half" idx="2"/>
          </p:nvPr>
        </p:nvSpPr>
        <p:spPr>
          <a:xfrm>
            <a:off x="9018741" y="1664999"/>
            <a:ext cx="3173259" cy="3207625"/>
          </a:xfrm>
        </p:spPr>
        <p:txBody>
          <a:bodyPr>
            <a:noAutofit/>
          </a:bodyPr>
          <a:lstStyle/>
          <a:p>
            <a:r>
              <a:rPr lang="en-US" sz="4000"/>
              <a:t>Online</a:t>
            </a:r>
          </a:p>
          <a:p>
            <a:r>
              <a:rPr lang="en-US" sz="4000"/>
              <a:t>Resources:</a:t>
            </a:r>
          </a:p>
          <a:p>
            <a:r>
              <a:rPr lang="en-US" sz="4000" err="1"/>
              <a:t>Rallyhood</a:t>
            </a:r>
            <a:endParaRPr lang="en-US" sz="4000"/>
          </a:p>
        </p:txBody>
      </p:sp>
      <p:graphicFrame>
        <p:nvGraphicFramePr>
          <p:cNvPr id="2" name="Diagram 1">
            <a:extLst>
              <a:ext uri="{FF2B5EF4-FFF2-40B4-BE49-F238E27FC236}">
                <a16:creationId xmlns:a16="http://schemas.microsoft.com/office/drawing/2014/main" id="{94A2FECF-1A01-8830-6528-4348E7330191}"/>
              </a:ext>
            </a:extLst>
          </p:cNvPr>
          <p:cNvGraphicFramePr/>
          <p:nvPr>
            <p:extLst>
              <p:ext uri="{D42A27DB-BD31-4B8C-83A1-F6EECF244321}">
                <p14:modId xmlns:p14="http://schemas.microsoft.com/office/powerpoint/2010/main" val="3441251055"/>
              </p:ext>
            </p:extLst>
          </p:nvPr>
        </p:nvGraphicFramePr>
        <p:xfrm>
          <a:off x="-12525" y="298767"/>
          <a:ext cx="8855900" cy="5940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7999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41B36-86CE-37E2-B86E-E5351F8D563E}"/>
              </a:ext>
            </a:extLst>
          </p:cNvPr>
          <p:cNvSpPr>
            <a:spLocks noGrp="1"/>
          </p:cNvSpPr>
          <p:nvPr>
            <p:ph sz="half" idx="2"/>
          </p:nvPr>
        </p:nvSpPr>
        <p:spPr>
          <a:xfrm>
            <a:off x="9207675" y="2128463"/>
            <a:ext cx="2984325" cy="3570880"/>
          </a:xfrm>
        </p:spPr>
        <p:txBody>
          <a:bodyPr>
            <a:normAutofit/>
          </a:bodyPr>
          <a:lstStyle/>
          <a:p>
            <a:r>
              <a:rPr lang="en-US" sz="4000"/>
              <a:t>Online</a:t>
            </a:r>
          </a:p>
          <a:p>
            <a:r>
              <a:rPr lang="en-US" sz="4000"/>
              <a:t>Resources:</a:t>
            </a:r>
          </a:p>
          <a:p>
            <a:r>
              <a:rPr lang="en-US" sz="4000" err="1"/>
              <a:t>Rallyhood</a:t>
            </a:r>
            <a:endParaRPr lang="en-US" sz="4000"/>
          </a:p>
        </p:txBody>
      </p:sp>
      <p:graphicFrame>
        <p:nvGraphicFramePr>
          <p:cNvPr id="2" name="Diagram 1">
            <a:extLst>
              <a:ext uri="{FF2B5EF4-FFF2-40B4-BE49-F238E27FC236}">
                <a16:creationId xmlns:a16="http://schemas.microsoft.com/office/drawing/2014/main" id="{8674D95F-B4CD-7F1C-4F3E-31C3DAB9658B}"/>
              </a:ext>
            </a:extLst>
          </p:cNvPr>
          <p:cNvGraphicFramePr/>
          <p:nvPr>
            <p:extLst>
              <p:ext uri="{D42A27DB-BD31-4B8C-83A1-F6EECF244321}">
                <p14:modId xmlns:p14="http://schemas.microsoft.com/office/powerpoint/2010/main" val="1158558445"/>
              </p:ext>
            </p:extLst>
          </p:nvPr>
        </p:nvGraphicFramePr>
        <p:xfrm>
          <a:off x="150312" y="374808"/>
          <a:ext cx="8668011" cy="6126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4763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p:txBody>
          <a:bodyPr/>
          <a:lstStyle/>
          <a:p>
            <a:r>
              <a:rPr lang="en-US">
                <a:latin typeface="Girl Scout Display Light"/>
                <a:cs typeface="Calibri"/>
              </a:rPr>
              <a:t>Q&amp;A Time  </a:t>
            </a:r>
            <a:endParaRPr lang="en-US">
              <a:latin typeface="Girl Scout Display Light"/>
            </a:endParaRP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p:txBody>
          <a:bodyPr>
            <a:normAutofit lnSpcReduction="10000"/>
          </a:bodyPr>
          <a:lstStyle/>
          <a:p>
            <a:pPr marL="0" indent="0"/>
            <a:r>
              <a:rPr lang="en-US">
                <a:latin typeface="Girl Scout Display Light" panose="02020003000000000000" pitchFamily="18" charset="0"/>
              </a:rPr>
              <a:t>Join us for an optional Q&amp;A time while we answer your questions.</a:t>
            </a:r>
          </a:p>
          <a:p>
            <a:pPr marL="0" indent="0"/>
            <a:endParaRPr lang="en-US">
              <a:latin typeface="Girl Scout Display Light" panose="02020003000000000000" pitchFamily="18" charset="0"/>
            </a:endParaRPr>
          </a:p>
          <a:p>
            <a:pPr marL="0" indent="0"/>
            <a:r>
              <a:rPr lang="en-US">
                <a:latin typeface="Girl Scout Display Light" panose="02020003000000000000" pitchFamily="18" charset="0"/>
              </a:rPr>
              <a:t>An FAQ document will be sent out in an email to all attendees with answers to your questions.</a:t>
            </a:r>
          </a:p>
        </p:txBody>
      </p:sp>
      <p:pic>
        <p:nvPicPr>
          <p:cNvPr id="15" name="Picture 14" descr="A green clover leaf on a black background&#10;&#10;Description automatically generated">
            <a:extLst>
              <a:ext uri="{FF2B5EF4-FFF2-40B4-BE49-F238E27FC236}">
                <a16:creationId xmlns:a16="http://schemas.microsoft.com/office/drawing/2014/main" id="{F598AE1D-884F-8512-D218-F7CD82B08DB8}"/>
              </a:ext>
            </a:extLst>
          </p:cNvPr>
          <p:cNvPicPr>
            <a:picLocks noChangeAspect="1"/>
          </p:cNvPicPr>
          <p:nvPr/>
        </p:nvPicPr>
        <p:blipFill>
          <a:blip r:embed="rId3"/>
          <a:stretch>
            <a:fillRect/>
          </a:stretch>
        </p:blipFill>
        <p:spPr>
          <a:xfrm>
            <a:off x="1227083" y="1371600"/>
            <a:ext cx="4114800" cy="4114800"/>
          </a:xfrm>
          <a:prstGeom prst="rect">
            <a:avLst/>
          </a:prstGeom>
        </p:spPr>
      </p:pic>
    </p:spTree>
    <p:extLst>
      <p:ext uri="{BB962C8B-B14F-4D97-AF65-F5344CB8AC3E}">
        <p14:creationId xmlns:p14="http://schemas.microsoft.com/office/powerpoint/2010/main" val="121201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4341496" y="0"/>
            <a:ext cx="6431071" cy="1166045"/>
          </a:xfrm>
        </p:spPr>
        <p:txBody>
          <a:bodyPr>
            <a:normAutofit/>
          </a:bodyPr>
          <a:lstStyle/>
          <a:p>
            <a:pPr algn="ctr"/>
            <a:r>
              <a:rPr lang="en-US">
                <a:latin typeface="Girl Scout Text Book"/>
              </a:rPr>
              <a:t>Using the Q&amp;A feature</a:t>
            </a:r>
            <a:endParaRPr lang="en-US"/>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370729" y="1043353"/>
            <a:ext cx="8442803" cy="5595441"/>
          </a:xfrm>
        </p:spPr>
        <p:txBody>
          <a:bodyPr vert="horz" lIns="91440" tIns="45720" rIns="91440" bIns="45720" rtlCol="0" anchor="t">
            <a:noAutofit/>
          </a:bodyPr>
          <a:lstStyle/>
          <a:p>
            <a:pPr marL="0" marR="0">
              <a:lnSpc>
                <a:spcPct val="107000"/>
              </a:lnSpc>
              <a:spcBef>
                <a:spcPts val="0"/>
              </a:spcBef>
              <a:spcAft>
                <a:spcPts val="800"/>
              </a:spcAft>
            </a:pPr>
            <a:endParaRPr lang="en-US" sz="1600" kern="100">
              <a:effectLst/>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600" kern="100">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600" kern="100">
              <a:effectLst/>
              <a:latin typeface="Girl Scout Display Light" panose="02020003000000000000"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600" kern="100">
              <a:latin typeface="Girl Scout Display Light" panose="02020003000000000000" pitchFamily="18" charset="0"/>
              <a:ea typeface="Calibri" panose="020F0502020204030204" pitchFamily="34" charset="0"/>
              <a:cs typeface="Arial" panose="020B0604020202020204" pitchFamily="34" charset="0"/>
            </a:endParaRPr>
          </a:p>
        </p:txBody>
      </p:sp>
      <p:pic>
        <p:nvPicPr>
          <p:cNvPr id="6" name="Picture 5" descr="A black background with white text&#10;&#10;Description automatically generated">
            <a:extLst>
              <a:ext uri="{FF2B5EF4-FFF2-40B4-BE49-F238E27FC236}">
                <a16:creationId xmlns:a16="http://schemas.microsoft.com/office/drawing/2014/main" id="{5473B77D-3D94-1048-79E0-6076CF061C02}"/>
              </a:ext>
            </a:extLst>
          </p:cNvPr>
          <p:cNvPicPr>
            <a:picLocks noChangeAspect="1"/>
          </p:cNvPicPr>
          <p:nvPr/>
        </p:nvPicPr>
        <p:blipFill>
          <a:blip r:embed="rId3"/>
          <a:stretch>
            <a:fillRect/>
          </a:stretch>
        </p:blipFill>
        <p:spPr>
          <a:xfrm>
            <a:off x="3366510" y="3174899"/>
            <a:ext cx="4190860" cy="1635945"/>
          </a:xfrm>
          <a:prstGeom prst="rect">
            <a:avLst/>
          </a:prstGeom>
        </p:spPr>
      </p:pic>
      <p:pic>
        <p:nvPicPr>
          <p:cNvPr id="8" name="Picture 7">
            <a:extLst>
              <a:ext uri="{FF2B5EF4-FFF2-40B4-BE49-F238E27FC236}">
                <a16:creationId xmlns:a16="http://schemas.microsoft.com/office/drawing/2014/main" id="{210A0B55-5720-7646-6708-3D36362367FA}"/>
              </a:ext>
            </a:extLst>
          </p:cNvPr>
          <p:cNvPicPr>
            <a:picLocks noChangeAspect="1"/>
          </p:cNvPicPr>
          <p:nvPr/>
        </p:nvPicPr>
        <p:blipFill rotWithShape="1">
          <a:blip r:embed="rId4"/>
          <a:srcRect r="-8726" b="29090"/>
          <a:stretch/>
        </p:blipFill>
        <p:spPr>
          <a:xfrm>
            <a:off x="7891058" y="1850445"/>
            <a:ext cx="3816242" cy="3971759"/>
          </a:xfrm>
          <a:prstGeom prst="rect">
            <a:avLst/>
          </a:prstGeom>
          <a:ln w="76200">
            <a:solidFill>
              <a:schemeClr val="tx1"/>
            </a:solidFill>
          </a:ln>
        </p:spPr>
      </p:pic>
    </p:spTree>
    <p:extLst>
      <p:ext uri="{BB962C8B-B14F-4D97-AF65-F5344CB8AC3E}">
        <p14:creationId xmlns:p14="http://schemas.microsoft.com/office/powerpoint/2010/main" val="4285445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p:txBody>
          <a:bodyPr/>
          <a:lstStyle/>
          <a:p>
            <a:r>
              <a:rPr lang="en-US"/>
              <a:t>PPAC Panel</a:t>
            </a:r>
          </a:p>
        </p:txBody>
      </p:sp>
      <p:sp>
        <p:nvSpPr>
          <p:cNvPr id="3" name="Subtitle 2">
            <a:extLst>
              <a:ext uri="{FF2B5EF4-FFF2-40B4-BE49-F238E27FC236}">
                <a16:creationId xmlns:a16="http://schemas.microsoft.com/office/drawing/2014/main" id="{F96C8A2E-5E7F-1041-BCBA-131FF7B0E2A0}"/>
              </a:ext>
            </a:extLst>
          </p:cNvPr>
          <p:cNvSpPr>
            <a:spLocks noGrp="1"/>
          </p:cNvSpPr>
          <p:nvPr>
            <p:ph type="subTitle" idx="1"/>
          </p:nvPr>
        </p:nvSpPr>
        <p:spPr/>
        <p:txBody>
          <a:bodyPr/>
          <a:lstStyle/>
          <a:p>
            <a:r>
              <a:rPr lang="en-US">
                <a:latin typeface="Girl Scout Display Light" panose="02020003000000000000" pitchFamily="18" charset="0"/>
              </a:rPr>
              <a:t>Navigating as a first-year Community Product Leader</a:t>
            </a:r>
          </a:p>
          <a:p>
            <a:r>
              <a:rPr lang="en-US">
                <a:latin typeface="Girl Scout Display Light" panose="02020003000000000000" pitchFamily="18" charset="0"/>
              </a:rPr>
              <a:t>Mentorship opportunities</a:t>
            </a:r>
          </a:p>
          <a:p>
            <a:r>
              <a:rPr lang="en-US">
                <a:latin typeface="Girl Scout Display Light" panose="02020003000000000000" pitchFamily="18" charset="0"/>
              </a:rPr>
              <a:t>And more!</a:t>
            </a:r>
          </a:p>
        </p:txBody>
      </p:sp>
    </p:spTree>
    <p:extLst>
      <p:ext uri="{BB962C8B-B14F-4D97-AF65-F5344CB8AC3E}">
        <p14:creationId xmlns:p14="http://schemas.microsoft.com/office/powerpoint/2010/main" val="992166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519814" y="216635"/>
            <a:ext cx="8517698" cy="1964713"/>
          </a:xfrm>
        </p:spPr>
        <p:txBody>
          <a:bodyPr>
            <a:normAutofit/>
          </a:bodyPr>
          <a:lstStyle/>
          <a:p>
            <a:r>
              <a:rPr lang="en-US">
                <a:latin typeface="Girl Scout Display Light"/>
              </a:rPr>
              <a:t>A Message from Susan Andersson, Chief Engagement Officer</a:t>
            </a:r>
          </a:p>
        </p:txBody>
      </p:sp>
      <p:pic>
        <p:nvPicPr>
          <p:cNvPr id="4" name="Content Placeholder 3" descr="A stack of sweaters and cookies&#10;&#10;Description automatically generated">
            <a:extLst>
              <a:ext uri="{FF2B5EF4-FFF2-40B4-BE49-F238E27FC236}">
                <a16:creationId xmlns:a16="http://schemas.microsoft.com/office/drawing/2014/main" id="{8D8B039D-CF63-1377-8179-9720F3858488}"/>
              </a:ext>
            </a:extLst>
          </p:cNvPr>
          <p:cNvPicPr>
            <a:picLocks noGrp="1" noChangeAspect="1"/>
          </p:cNvPicPr>
          <p:nvPr>
            <p:ph sz="half" idx="2"/>
          </p:nvPr>
        </p:nvPicPr>
        <p:blipFill>
          <a:blip r:embed="rId3"/>
          <a:stretch>
            <a:fillRect/>
          </a:stretch>
        </p:blipFill>
        <p:spPr>
          <a:xfrm>
            <a:off x="4967385" y="2479675"/>
            <a:ext cx="4082856" cy="3422650"/>
          </a:xfrm>
        </p:spPr>
      </p:pic>
    </p:spTree>
    <p:extLst>
      <p:ext uri="{BB962C8B-B14F-4D97-AF65-F5344CB8AC3E}">
        <p14:creationId xmlns:p14="http://schemas.microsoft.com/office/powerpoint/2010/main" val="169472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2380989" y="131363"/>
            <a:ext cx="3702485" cy="1325563"/>
          </a:xfrm>
        </p:spPr>
        <p:txBody>
          <a:bodyPr/>
          <a:lstStyle/>
          <a:p>
            <a:r>
              <a:rPr lang="en-US">
                <a:latin typeface="Girl Scout Display Light"/>
                <a:cs typeface="Calibri"/>
              </a:rPr>
              <a:t>Session Topics</a:t>
            </a:r>
            <a:endParaRPr lang="en-US">
              <a:latin typeface="Girl Scout Display Light"/>
            </a:endParaRP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838199" y="1665963"/>
            <a:ext cx="6790151" cy="4854580"/>
          </a:xfrm>
        </p:spPr>
        <p:txBody>
          <a:bodyPr vert="horz" lIns="91440" tIns="45720" rIns="91440" bIns="45720" rtlCol="0" anchor="t">
            <a:normAutofit/>
          </a:bodyPr>
          <a:lstStyle/>
          <a:p>
            <a:pPr marL="457200" indent="-457200">
              <a:buFont typeface="Arial"/>
              <a:buChar char="•"/>
            </a:pPr>
            <a:r>
              <a:rPr lang="en-US">
                <a:latin typeface="Girl Scout Display Light" panose="02020003000000000000" pitchFamily="18" charset="0"/>
              </a:rPr>
              <a:t>2025 Program Updates</a:t>
            </a:r>
          </a:p>
          <a:p>
            <a:pPr marL="457200" indent="-457200">
              <a:buFont typeface="Arial"/>
              <a:buChar char="•"/>
            </a:pPr>
            <a:r>
              <a:rPr lang="en-US">
                <a:latin typeface="Girl Scout Display Light" panose="02020003000000000000" pitchFamily="18" charset="0"/>
              </a:rPr>
              <a:t>Important Cookie Dates</a:t>
            </a:r>
          </a:p>
          <a:p>
            <a:pPr marL="457200" indent="-457200">
              <a:buFont typeface="Arial"/>
              <a:buChar char="•"/>
            </a:pPr>
            <a:r>
              <a:rPr lang="en-US">
                <a:latin typeface="Girl Scout Display Light" panose="02020003000000000000" pitchFamily="18" charset="0"/>
              </a:rPr>
              <a:t>Online Cookie Systems Updates</a:t>
            </a:r>
          </a:p>
          <a:p>
            <a:pPr marL="914400" lvl="1" indent="-457200">
              <a:buFont typeface="Arial"/>
              <a:buChar char="•"/>
            </a:pPr>
            <a:r>
              <a:rPr lang="en-US" sz="2800">
                <a:latin typeface="Girl Scout Display Light" panose="02020003000000000000" pitchFamily="18" charset="0"/>
              </a:rPr>
              <a:t>Smart Cookies  </a:t>
            </a:r>
          </a:p>
          <a:p>
            <a:pPr marL="914400" lvl="1" indent="-457200">
              <a:buFont typeface="Arial"/>
              <a:buChar char="•"/>
            </a:pPr>
            <a:r>
              <a:rPr lang="en-US" sz="2800">
                <a:latin typeface="Girl Scout Display Light" panose="02020003000000000000" pitchFamily="18" charset="0"/>
              </a:rPr>
              <a:t>Digital Cookie</a:t>
            </a:r>
          </a:p>
          <a:p>
            <a:pPr marL="457200" indent="-457200">
              <a:buFont typeface="Arial"/>
              <a:buChar char="•"/>
            </a:pPr>
            <a:r>
              <a:rPr lang="en-US">
                <a:latin typeface="Girl Scout Display Light" panose="02020003000000000000" pitchFamily="18" charset="0"/>
              </a:rPr>
              <a:t>Guidance &amp; Resources for Troop Cookie Manager Training</a:t>
            </a:r>
          </a:p>
          <a:p>
            <a:pPr marL="457200" indent="-457200">
              <a:buFont typeface="Arial"/>
              <a:buChar char="•"/>
            </a:pPr>
            <a:r>
              <a:rPr lang="en-US">
                <a:latin typeface="Girl Scout Display Light" panose="02020003000000000000" pitchFamily="18" charset="0"/>
              </a:rPr>
              <a:t>Cookie Finances for Troops</a:t>
            </a:r>
          </a:p>
          <a:p>
            <a:pPr marL="457200" indent="-457200">
              <a:buFont typeface="Arial"/>
              <a:buChar char="•"/>
            </a:pPr>
            <a:r>
              <a:rPr lang="en-US">
                <a:latin typeface="Girl Scout Display Light" panose="02020003000000000000" pitchFamily="18" charset="0"/>
              </a:rPr>
              <a:t>Q&amp;A</a:t>
            </a:r>
          </a:p>
        </p:txBody>
      </p:sp>
    </p:spTree>
    <p:extLst>
      <p:ext uri="{BB962C8B-B14F-4D97-AF65-F5344CB8AC3E}">
        <p14:creationId xmlns:p14="http://schemas.microsoft.com/office/powerpoint/2010/main" val="53240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432132" y="0"/>
            <a:ext cx="7277621" cy="1440493"/>
          </a:xfrm>
        </p:spPr>
        <p:txBody>
          <a:bodyPr>
            <a:normAutofit/>
          </a:bodyPr>
          <a:lstStyle/>
          <a:p>
            <a:r>
              <a:rPr lang="en-US">
                <a:latin typeface="Girl Scout Display Light"/>
                <a:cs typeface="Calibri"/>
              </a:rPr>
              <a:t>2025 Program Updates </a:t>
            </a:r>
            <a:br>
              <a:rPr lang="en-US">
                <a:latin typeface="Girl Scout Display Light"/>
                <a:cs typeface="Calibri"/>
              </a:rPr>
            </a:br>
            <a:r>
              <a:rPr lang="en-US">
                <a:latin typeface="Girl Scout Display Light"/>
                <a:cs typeface="Calibri"/>
              </a:rPr>
              <a:t>for Girl Scouts </a:t>
            </a:r>
            <a:endParaRPr lang="en-US">
              <a:latin typeface="Girl Scout Display Light"/>
            </a:endParaRP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801292" y="1440493"/>
            <a:ext cx="7171508" cy="4808567"/>
          </a:xfrm>
        </p:spPr>
        <p:txBody>
          <a:bodyPr vert="horz" lIns="91440" tIns="45720" rIns="91440" bIns="45720" rtlCol="0" anchor="t">
            <a:normAutofit lnSpcReduction="10000"/>
          </a:bodyPr>
          <a:lstStyle/>
          <a:p>
            <a:pPr marL="342900" marR="0" lvl="0" indent="-342900">
              <a:spcBef>
                <a:spcPts val="600"/>
              </a:spcBef>
              <a:spcAft>
                <a:spcPts val="0"/>
              </a:spcAft>
              <a:buFont typeface="Symbol" panose="05050102010706020507" pitchFamily="18" charset="2"/>
              <a:buChar char=""/>
            </a:pPr>
            <a:r>
              <a:rPr lang="en-US" sz="2600">
                <a:effectLst/>
                <a:latin typeface="Girl Scout Display Light" panose="02020003000000000000" pitchFamily="18" charset="0"/>
                <a:ea typeface="Calibri" panose="020F0502020204030204" pitchFamily="34" charset="0"/>
                <a:cs typeface="Arial" panose="020B0604020202020204" pitchFamily="34" charset="0"/>
              </a:rPr>
              <a:t>New Mascot &amp; Theme</a:t>
            </a:r>
          </a:p>
          <a:p>
            <a:pPr marL="342900" marR="0" lvl="0" indent="-342900">
              <a:spcBef>
                <a:spcPts val="0"/>
              </a:spcBef>
              <a:spcAft>
                <a:spcPts val="0"/>
              </a:spcAft>
              <a:buFont typeface="Symbol" panose="05050102010706020507" pitchFamily="18" charset="2"/>
              <a:buChar char=""/>
            </a:pPr>
            <a:r>
              <a:rPr lang="en-US" sz="2600">
                <a:effectLst/>
                <a:latin typeface="Girl Scout Display Light" panose="02020003000000000000" pitchFamily="18" charset="0"/>
                <a:ea typeface="Calibri" panose="020F0502020204030204" pitchFamily="34" charset="0"/>
                <a:cs typeface="Arial" panose="020B0604020202020204" pitchFamily="34" charset="0"/>
              </a:rPr>
              <a:t>New Cookie Proceeds for Troops &amp; Communities</a:t>
            </a:r>
          </a:p>
          <a:p>
            <a:pPr marL="742950" marR="0" lvl="1" indent="-285750">
              <a:spcBef>
                <a:spcPts val="600"/>
              </a:spcBef>
              <a:spcAft>
                <a:spcPts val="0"/>
              </a:spcAft>
              <a:buFont typeface="Courier New" panose="02070309020205020404" pitchFamily="49" charset="0"/>
              <a:buChar char="o"/>
            </a:pPr>
            <a:r>
              <a:rPr lang="en-US" sz="2600">
                <a:effectLst/>
                <a:latin typeface="Girl Scout Display Light" panose="02020003000000000000" pitchFamily="18" charset="0"/>
                <a:ea typeface="Calibri" panose="020F0502020204030204" pitchFamily="34" charset="0"/>
                <a:cs typeface="Arial" panose="020B0604020202020204" pitchFamily="34" charset="0"/>
              </a:rPr>
              <a:t>$1 per package</a:t>
            </a:r>
          </a:p>
          <a:p>
            <a:pPr marL="1200150" lvl="2" indent="-285750">
              <a:spcBef>
                <a:spcPts val="600"/>
              </a:spcBef>
              <a:buFont typeface="Courier New" panose="02070309020205020404" pitchFamily="49" charset="0"/>
              <a:buChar char="o"/>
            </a:pPr>
            <a:r>
              <a:rPr lang="en-US" sz="2200">
                <a:effectLst/>
                <a:latin typeface="Girl Scout Display Light" panose="02020003000000000000" pitchFamily="18" charset="0"/>
                <a:ea typeface="Calibri" panose="020F0502020204030204" pitchFamily="34" charset="0"/>
                <a:cs typeface="Arial" panose="020B0604020202020204" pitchFamily="34" charset="0"/>
              </a:rPr>
              <a:t>All cookies are $6 per package</a:t>
            </a:r>
          </a:p>
          <a:p>
            <a:pPr marL="742950" marR="0" lvl="1" indent="-285750">
              <a:spcBef>
                <a:spcPts val="600"/>
              </a:spcBef>
              <a:spcAft>
                <a:spcPts val="0"/>
              </a:spcAft>
              <a:buFont typeface="Courier New" panose="02070309020205020404" pitchFamily="49" charset="0"/>
              <a:buChar char="o"/>
            </a:pPr>
            <a:r>
              <a:rPr lang="en-US" sz="2600">
                <a:effectLst/>
                <a:latin typeface="Girl Scout Display Light" panose="02020003000000000000" pitchFamily="18" charset="0"/>
                <a:ea typeface="Calibri" panose="020F0502020204030204" pitchFamily="34" charset="0"/>
                <a:cs typeface="Arial" panose="020B0604020202020204" pitchFamily="34" charset="0"/>
              </a:rPr>
              <a:t>Opt-out option continues for Senior/Ambassador Troops</a:t>
            </a:r>
          </a:p>
          <a:p>
            <a:pPr marL="742950" marR="0" lvl="1" indent="-285750">
              <a:spcBef>
                <a:spcPts val="600"/>
              </a:spcBef>
              <a:spcAft>
                <a:spcPts val="0"/>
              </a:spcAft>
              <a:buFont typeface="Courier New" panose="02070309020205020404" pitchFamily="49" charset="0"/>
              <a:buChar char="o"/>
            </a:pPr>
            <a:r>
              <a:rPr lang="en-US" sz="2600">
                <a:effectLst/>
                <a:latin typeface="Girl Scout Display Light" panose="02020003000000000000" pitchFamily="18" charset="0"/>
                <a:ea typeface="Calibri" panose="020F0502020204030204" pitchFamily="34" charset="0"/>
                <a:cs typeface="Arial" panose="020B0604020202020204" pitchFamily="34" charset="0"/>
              </a:rPr>
              <a:t>$.01 per package for Communities</a:t>
            </a:r>
          </a:p>
          <a:p>
            <a:pPr marL="1200150" lvl="2" indent="-285750">
              <a:spcBef>
                <a:spcPts val="600"/>
              </a:spcBef>
              <a:buFont typeface="Courier New" panose="02070309020205020404" pitchFamily="49" charset="0"/>
              <a:buChar char="o"/>
            </a:pPr>
            <a:r>
              <a:rPr lang="en-US" sz="2200">
                <a:effectLst/>
                <a:latin typeface="Girl Scout Display Light" panose="02020003000000000000" pitchFamily="18" charset="0"/>
                <a:ea typeface="Calibri" panose="020F0502020204030204" pitchFamily="34" charset="0"/>
                <a:cs typeface="Arial" panose="020B0604020202020204" pitchFamily="34" charset="0"/>
              </a:rPr>
              <a:t>$500 cap</a:t>
            </a:r>
          </a:p>
          <a:p>
            <a:pPr marL="342900" marR="0" lvl="0" indent="-342900">
              <a:spcBef>
                <a:spcPts val="0"/>
              </a:spcBef>
              <a:spcAft>
                <a:spcPts val="0"/>
              </a:spcAft>
              <a:buFont typeface="Symbol" panose="05050102010706020507" pitchFamily="18" charset="2"/>
              <a:buChar char=""/>
            </a:pPr>
            <a:r>
              <a:rPr lang="en-US" sz="2600">
                <a:effectLst/>
                <a:latin typeface="Girl Scout Display Light" panose="02020003000000000000" pitchFamily="18" charset="0"/>
                <a:ea typeface="Calibri" panose="020F0502020204030204" pitchFamily="34" charset="0"/>
                <a:cs typeface="Arial" panose="020B0604020202020204" pitchFamily="34" charset="0"/>
              </a:rPr>
              <a:t>Final Year for the Toast-YAY!</a:t>
            </a:r>
          </a:p>
          <a:p>
            <a:pPr marL="800100" lvl="1" indent="-342900">
              <a:spcBef>
                <a:spcPts val="0"/>
              </a:spcBef>
              <a:buFont typeface="Symbol" panose="05050102010706020507" pitchFamily="18" charset="2"/>
              <a:buChar char=""/>
            </a:pPr>
            <a:r>
              <a:rPr lang="en-US" sz="2600">
                <a:effectLst/>
                <a:latin typeface="Girl Scout Display Light" panose="02020003000000000000" pitchFamily="18" charset="0"/>
                <a:ea typeface="Calibri" panose="020F0502020204030204" pitchFamily="34" charset="0"/>
                <a:cs typeface="Arial" panose="020B0604020202020204" pitchFamily="34" charset="0"/>
              </a:rPr>
              <a:t>Commemorative patch initial order reward</a:t>
            </a:r>
            <a:endParaRPr lang="en-US" sz="2600">
              <a:latin typeface="Girl Scout Display Light" panose="02020003000000000000" pitchFamily="18" charset="0"/>
              <a:cs typeface="Arial"/>
            </a:endParaRPr>
          </a:p>
          <a:p>
            <a:pPr marL="342900" marR="0" lvl="0" indent="-342900">
              <a:spcBef>
                <a:spcPts val="600"/>
              </a:spcBef>
              <a:spcAft>
                <a:spcPts val="0"/>
              </a:spcAft>
              <a:buFont typeface="Symbol" panose="05050102010706020507" pitchFamily="18" charset="2"/>
              <a:buChar char=""/>
            </a:pPr>
            <a:endParaRPr lang="en-US" sz="2400">
              <a:cs typeface="Arial"/>
            </a:endParaRPr>
          </a:p>
        </p:txBody>
      </p:sp>
      <p:pic>
        <p:nvPicPr>
          <p:cNvPr id="9" name="Picture Placeholder 3" descr="A panda bear with arms up&#10;&#10;Description automatically generated">
            <a:extLst>
              <a:ext uri="{FF2B5EF4-FFF2-40B4-BE49-F238E27FC236}">
                <a16:creationId xmlns:a16="http://schemas.microsoft.com/office/drawing/2014/main" id="{6F1C1832-4E85-093B-1B50-6BF281DF0240}"/>
              </a:ext>
            </a:extLst>
          </p:cNvPr>
          <p:cNvPicPr>
            <a:picLocks noChangeAspect="1"/>
          </p:cNvPicPr>
          <p:nvPr/>
        </p:nvPicPr>
        <p:blipFill>
          <a:blip r:embed="rId3">
            <a:extLst>
              <a:ext uri="{28A0092B-C50C-407E-A947-70E740481C1C}">
                <a14:useLocalDpi xmlns:a14="http://schemas.microsoft.com/office/drawing/2010/main" val="0"/>
              </a:ext>
            </a:extLst>
          </a:blip>
          <a:srcRect t="3928"/>
          <a:stretch/>
        </p:blipFill>
        <p:spPr>
          <a:xfrm>
            <a:off x="348750" y="251162"/>
            <a:ext cx="2539677" cy="2659306"/>
          </a:xfrm>
          <a:prstGeom prst="rect">
            <a:avLst/>
          </a:prstGeom>
          <a:noFill/>
        </p:spPr>
      </p:pic>
      <p:pic>
        <p:nvPicPr>
          <p:cNvPr id="5" name="Picture Placeholder 4" descr="A close-up of a toast">
            <a:extLst>
              <a:ext uri="{FF2B5EF4-FFF2-40B4-BE49-F238E27FC236}">
                <a16:creationId xmlns:a16="http://schemas.microsoft.com/office/drawing/2014/main" id="{B42F3F8D-3678-B9B0-5322-CE91AE22AF84}"/>
              </a:ext>
            </a:extLst>
          </p:cNvPr>
          <p:cNvPicPr>
            <a:picLocks noGrp="1" noChangeAspect="1"/>
          </p:cNvPicPr>
          <p:nvPr>
            <p:ph type="pic" sz="quarter" idx="16"/>
          </p:nvPr>
        </p:nvPicPr>
        <p:blipFill>
          <a:blip r:embed="rId4"/>
          <a:srcRect l="2564" r="2564"/>
          <a:stretch>
            <a:fillRect/>
          </a:stretch>
        </p:blipFill>
        <p:spPr>
          <a:xfrm>
            <a:off x="348749" y="3589337"/>
            <a:ext cx="2539678" cy="2659723"/>
          </a:xfrm>
          <a:prstGeom prst="rect">
            <a:avLst/>
          </a:prstGeom>
        </p:spPr>
      </p:pic>
    </p:spTree>
    <p:extLst>
      <p:ext uri="{BB962C8B-B14F-4D97-AF65-F5344CB8AC3E}">
        <p14:creationId xmlns:p14="http://schemas.microsoft.com/office/powerpoint/2010/main" val="15955070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nhvdw88z7wuwfmgy4epiy6an2n5ehy"/>
  <p:tag name="SLIDO_PRESENTATION_ID" val="00000000-0000-0000-0000-000000000000"/>
  <p:tag name="SLIDO_APP_VERSION" val="1.7.1.4619"/>
  <p:tag name="SLIDO_EVENT_UUID" val="c352857b-e67f-4f8c-b27d-00c76a621ec5"/>
  <p:tag name="SLIDO_EVENT_SECTION_UUID" val="d3234c67-76bb-4efa-b935-f54618c83650"/>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MzM3NjYyNDh9"/>
  <p:tag name="SLIDO_TYPE" val="SlidoPoll"/>
  <p:tag name="SLIDO_POLL_UUID" val="0979d490-54d3-4b8b-b5b1-b40acd837b50"/>
  <p:tag name="SLIDO_TIMELINE" val="W3sicG9sbFF1ZXN0aW9uVXVpZCI6IjVlMGE1ZjgxLTY2OGUtNDEyNy1iYjQwLTUyZGE3ZDQ0YTI2Ni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zM3NjYyMzV9"/>
  <p:tag name="SLIDO_TYPE" val="SlidoPoll"/>
  <p:tag name="SLIDO_POLL_UUID" val="8fe10e06-8400-4085-81cf-df2cb23b9ff1"/>
  <p:tag name="SLIDO_TIMELINE" val="W3sicG9sbFF1ZXN0aW9uVXVpZCI6ImZhNGZkNzQ2LWYwM2UtNGFlMi1iMDYzLTY1OGQ1NTZiOGRjMCIsInNob3dSZXN1bHRzIjp0cnVlLCJzaG93Q29ycmVjdEFuc3dlcnMiOmZhbHNlLCJ2b3RpbmdMb2NrZWQiOmZhbHNlfV0="/>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MzM3NjYyNDR9"/>
  <p:tag name="SLIDO_TYPE" val="SlidoPoll"/>
  <p:tag name="SLIDO_POLL_UUID" val="e49fe945-1dd2-43ed-9755-025fabffc79d"/>
  <p:tag name="SLIDO_TIMELINE" val="W3sicG9sbFF1ZXN0aW9uVXVpZCI6IjBhMWI5MzU3LTg3MGEtNDg3ZS05MDUwLWVmZDMzMjUyMGEwYyIsInNob3dSZXN1bHRzIjp0cnVlLCJzaG93Q29ycmVjdEFuc3dlcnMiOmZhbHNlLCJ2b3RpbmdMb2NrZWQiOmZhbHNlfV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2eaa6e-e1e6-46de-b261-8adfb4b69922">
      <Terms xmlns="http://schemas.microsoft.com/office/infopath/2007/PartnerControls"/>
    </lcf76f155ced4ddcb4097134ff3c332f>
    <TaxCatchAll xmlns="be5046f2-6cdd-4c6b-b5ae-9b6d017f650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C762DF58BB7642BE32826E8D6C8184" ma:contentTypeVersion="18" ma:contentTypeDescription="Create a new document." ma:contentTypeScope="" ma:versionID="94c8f02419cc1f47935d0e167493a5b9">
  <xsd:schema xmlns:xsd="http://www.w3.org/2001/XMLSchema" xmlns:xs="http://www.w3.org/2001/XMLSchema" xmlns:p="http://schemas.microsoft.com/office/2006/metadata/properties" xmlns:ns2="982eaa6e-e1e6-46de-b261-8adfb4b69922" xmlns:ns3="be5046f2-6cdd-4c6b-b5ae-9b6d017f6504" targetNamespace="http://schemas.microsoft.com/office/2006/metadata/properties" ma:root="true" ma:fieldsID="d9d70822f0fa7573c122c548f2237504" ns2:_="" ns3:_="">
    <xsd:import namespace="982eaa6e-e1e6-46de-b261-8adfb4b69922"/>
    <xsd:import namespace="be5046f2-6cdd-4c6b-b5ae-9b6d017f65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eaa6e-e1e6-46de-b261-8adfb4b69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cec2c-ceaa-4ac6-a8d1-87d0aee13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046f2-6cdd-4c6b-b5ae-9b6d017f65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dae9d-a255-4ed0-a920-82bdd81eb8de}" ma:internalName="TaxCatchAll" ma:showField="CatchAllData" ma:web="be5046f2-6cdd-4c6b-b5ae-9b6d017f6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36C0D4-04F1-4D65-A0BA-160B730D69A0}">
  <ds:schemaRefs>
    <ds:schemaRef ds:uri="http://schemas.microsoft.com/sharepoint/v3/contenttype/forms"/>
  </ds:schemaRefs>
</ds:datastoreItem>
</file>

<file path=customXml/itemProps2.xml><?xml version="1.0" encoding="utf-8"?>
<ds:datastoreItem xmlns:ds="http://schemas.openxmlformats.org/officeDocument/2006/customXml" ds:itemID="{753ABEBB-E91A-420A-B5E8-68E706F1DDE6}">
  <ds:schemaRef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purl.org/dc/terms/"/>
    <ds:schemaRef ds:uri="be5046f2-6cdd-4c6b-b5ae-9b6d017f6504"/>
    <ds:schemaRef ds:uri="http://schemas.microsoft.com/office/2006/documentManagement/types"/>
    <ds:schemaRef ds:uri="http://www.w3.org/XML/1998/namespace"/>
    <ds:schemaRef ds:uri="982eaa6e-e1e6-46de-b261-8adfb4b69922"/>
    <ds:schemaRef ds:uri="http://purl.org/dc/elements/1.1/"/>
  </ds:schemaRefs>
</ds:datastoreItem>
</file>

<file path=customXml/itemProps3.xml><?xml version="1.0" encoding="utf-8"?>
<ds:datastoreItem xmlns:ds="http://schemas.openxmlformats.org/officeDocument/2006/customXml" ds:itemID="{A19874DA-D91C-4D83-BE6A-C9C4C076224B}">
  <ds:schemaRefs>
    <ds:schemaRef ds:uri="982eaa6e-e1e6-46de-b261-8adfb4b69922"/>
    <ds:schemaRef ds:uri="be5046f2-6cdd-4c6b-b5ae-9b6d017f65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11040</Words>
  <Application>Microsoft Office PowerPoint</Application>
  <PresentationFormat>Widescreen</PresentationFormat>
  <Paragraphs>866</Paragraphs>
  <Slides>60</Slides>
  <Notes>57</Notes>
  <HiddenSlides>1</HiddenSlides>
  <MMClips>6</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2025 Community &amp; Area Cookie Volunteer Training</vt:lpstr>
      <vt:lpstr>Before We Get Started…</vt:lpstr>
      <vt:lpstr>Using the Q&amp;A feature</vt:lpstr>
      <vt:lpstr>A Message from Susan Andersson, Chief Engagement Officer</vt:lpstr>
      <vt:lpstr>Session Topics</vt:lpstr>
      <vt:lpstr>2025 Program Updates  for Girl Scouts </vt:lpstr>
      <vt:lpstr>2025 Program Updates  Cookie Rewards </vt:lpstr>
      <vt:lpstr>2025 Program Updates  Volunteer Communications </vt:lpstr>
      <vt:lpstr>2025 Program Updates Cookie Booths</vt:lpstr>
      <vt:lpstr>2025 Program Updates  Cookie Exchange &amp; New Resources</vt:lpstr>
      <vt:lpstr>2025 Key Dates</vt:lpstr>
      <vt:lpstr>Important Community Product Leader Dates</vt:lpstr>
      <vt:lpstr>Important Troop Volunteer Dates Find These Dates in the Troop Cookie Companion</vt:lpstr>
      <vt:lpstr>Online Cookie Systems Updates</vt:lpstr>
      <vt:lpstr>2025 Smart Cookies &amp;  Digital Cookie Updates</vt:lpstr>
      <vt:lpstr>New! Online Cookie Systems Guide </vt:lpstr>
      <vt:lpstr>Smart Cookies Updates </vt:lpstr>
      <vt:lpstr>Smart Cookies Updates</vt:lpstr>
      <vt:lpstr>Smart Cookies Updates</vt:lpstr>
      <vt:lpstr>Smart Cookies Volunteer Access</vt:lpstr>
      <vt:lpstr>Additional Smart Cookies Support</vt:lpstr>
      <vt:lpstr>Digital Cookie Updates </vt:lpstr>
      <vt:lpstr>Digital Cookie </vt:lpstr>
      <vt:lpstr>Digital Cookie Access</vt:lpstr>
      <vt:lpstr>Digital Cookie Mobile App Enhancements</vt:lpstr>
      <vt:lpstr>Digital Cookie Mobile App Enhancements</vt:lpstr>
      <vt:lpstr>Girl Scout and Troop Experience</vt:lpstr>
      <vt:lpstr>Girl Scout and Troop Experience</vt:lpstr>
      <vt:lpstr>Girl Scout and Troop Experience Cookie Donations: Council vs. Troop Inventory </vt:lpstr>
      <vt:lpstr>Girl Scout and Troop Experience </vt:lpstr>
      <vt:lpstr>Viewing Donations</vt:lpstr>
      <vt:lpstr>Girl Scout and Troop Experience </vt:lpstr>
      <vt:lpstr>Girl Scout and Troop Experience</vt:lpstr>
      <vt:lpstr>Girl Scout and Troop Experience</vt:lpstr>
      <vt:lpstr>Girl Scout &amp; Family  Digital Cookie Resources</vt:lpstr>
      <vt:lpstr>Training Your Troops</vt:lpstr>
      <vt:lpstr>Amy’s Top Tips</vt:lpstr>
      <vt:lpstr>Maran’s Top Tips</vt:lpstr>
      <vt:lpstr>Maran’s Top Tips</vt:lpstr>
      <vt:lpstr>Maran’s Top Tips</vt:lpstr>
      <vt:lpstr>The Essential Topics</vt:lpstr>
      <vt:lpstr>Resources to Train Your Troops</vt:lpstr>
      <vt:lpstr>Cookie Finances</vt:lpstr>
      <vt:lpstr>Cookie Finance Topics To Cover at Troop Training</vt:lpstr>
      <vt:lpstr>Cookie Finance Topics - Troop Training </vt:lpstr>
      <vt:lpstr>Cookie Finance Topics - Troop Training </vt:lpstr>
      <vt:lpstr>Cookie Finance Topics - Troop Training</vt:lpstr>
      <vt:lpstr>Cookie Finance Topics - Troop Training </vt:lpstr>
      <vt:lpstr>Thank you!</vt:lpstr>
      <vt:lpstr>Reminders!</vt:lpstr>
      <vt:lpstr>PowerPoint Presentation</vt:lpstr>
      <vt:lpstr>PowerPoint Presentation</vt:lpstr>
      <vt:lpstr>PowerPoint Presentation</vt:lpstr>
      <vt:lpstr>PowerPoint Presentation</vt:lpstr>
      <vt:lpstr>PowerPoint Presentation</vt:lpstr>
      <vt:lpstr>Q&amp;A Time  </vt:lpstr>
      <vt:lpstr>PPAC Panel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Choua Xiong</dc:creator>
  <cp:lastModifiedBy>Rachel Horstman</cp:lastModifiedBy>
  <cp:revision>4</cp:revision>
  <cp:lastPrinted>2024-12-05T20:27:59Z</cp:lastPrinted>
  <dcterms:created xsi:type="dcterms:W3CDTF">2021-07-07T19:27:13Z</dcterms:created>
  <dcterms:modified xsi:type="dcterms:W3CDTF">2024-12-13T19:54:06Z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0x010100F5C762DF58BB7642BE32826E8D6C8184</vt:lpwstr>
  </property>
  <property fmtid="{D5CDD505-2E9C-101B-9397-08002B2CF9AE}" pid="3" name="MediaServiceImageTags">
    <vt:lpwstr/>
  </property>
  <property fmtid="{D5CDD505-2E9C-101B-9397-08002B2CF9AE}" pid="4" name="SlidoAppVersion">
    <vt:lpwstr>1.7.1.4619</vt:lpwstr>
  </property>
</Properties>
</file>